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08" r:id="rId5"/>
    <p:sldId id="309" r:id="rId6"/>
    <p:sldId id="321" r:id="rId7"/>
    <p:sldId id="324" r:id="rId8"/>
    <p:sldId id="315" r:id="rId9"/>
    <p:sldId id="316" r:id="rId10"/>
    <p:sldId id="322" r:id="rId11"/>
    <p:sldId id="318" r:id="rId12"/>
    <p:sldId id="319" r:id="rId13"/>
    <p:sldId id="323" r:id="rId14"/>
    <p:sldId id="320" r:id="rId15"/>
    <p:sldId id="310" r:id="rId16"/>
    <p:sldId id="30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CARECHE RECACOECHEA" initials="MCR" lastIdx="1" clrIdx="0">
    <p:extLst>
      <p:ext uri="{19B8F6BF-5375-455C-9EA6-DF929625EA0E}">
        <p15:presenceInfo xmlns:p15="http://schemas.microsoft.com/office/powerpoint/2012/main" userId="S-1-5-21-649540239-406398937-3570103097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981"/>
    <a:srgbClr val="C21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BED09-6418-4B49-811B-91AB3B65E76D}" v="17" dt="2022-05-24T18:43:39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0" y="72"/>
      </p:cViewPr>
      <p:guideLst>
        <p:guide orient="horz" pos="1230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84C25-7B1A-4CFD-9DA3-5A077AD38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D7E6FC-171B-4661-92E7-58BE98657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2E50D2-D59C-4C74-8995-0AD3511D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6A9C8B-FC69-4C64-ACDA-BCCC592F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394C0-7780-4858-9804-C0EBAF19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2" descr="FESNAD">
            <a:extLst>
              <a:ext uri="{FF2B5EF4-FFF2-40B4-BE49-F238E27FC236}">
                <a16:creationId xmlns:a16="http://schemas.microsoft.com/office/drawing/2014/main" id="{CA28A3D2-5E2B-43BE-84D2-A5BBD58E8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2087" y="0"/>
            <a:ext cx="1183425" cy="7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728F20-F9E0-481A-A425-70681A6FB619}"/>
              </a:ext>
            </a:extLst>
          </p:cNvPr>
          <p:cNvCxnSpPr>
            <a:cxnSpLocks/>
          </p:cNvCxnSpPr>
          <p:nvPr userDrawn="1"/>
        </p:nvCxnSpPr>
        <p:spPr>
          <a:xfrm>
            <a:off x="996042" y="1462315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53CA0F75-27C7-6101-5EBA-B54AD026B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38545"/>
          <a:stretch/>
        </p:blipFill>
        <p:spPr>
          <a:xfrm>
            <a:off x="0" y="0"/>
            <a:ext cx="102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7CC31-6596-46BB-9DC4-474B7845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83E179-7551-46DB-B254-144774BB9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882A4-51E7-40CA-A3FE-2723F3EB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F1BF3-D187-4807-8CA4-3D19B12A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923DEC-0813-45CE-8576-B82ED9F5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2" descr="FESNAD">
            <a:extLst>
              <a:ext uri="{FF2B5EF4-FFF2-40B4-BE49-F238E27FC236}">
                <a16:creationId xmlns:a16="http://schemas.microsoft.com/office/drawing/2014/main" id="{ECA3C957-BA40-4D5F-A98C-68F2F370BA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62C1BDF-FC0F-44BA-BF9D-22046AFFF9A6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DAA197-C1F2-4BFF-8B13-6F84461E7A45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4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376F97-664D-4938-B256-D91397ED9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4424C7-2CE8-4ECF-93FE-047258FB0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D2F75-F081-45B5-91EB-0AFD0D83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80574-7A8B-4729-9695-952822FA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27579-618A-4DCF-9C80-DD9C2457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2" descr="FESNAD">
            <a:extLst>
              <a:ext uri="{FF2B5EF4-FFF2-40B4-BE49-F238E27FC236}">
                <a16:creationId xmlns:a16="http://schemas.microsoft.com/office/drawing/2014/main" id="{66B672CD-E8E5-4EE7-9A01-011BB8C226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E983E3-8D7F-444C-B135-B80EFCB36A1D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643C843-3CB5-427E-842B-8B13C4ADDBE1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88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3373F-1132-C6D5-8DEA-D848B71DD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302834-4FB6-83F4-4940-5B8B43084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23027-1C58-43F0-2AAE-12CD141C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D12A4-3E5E-16C2-6E8A-F482CCA3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43567-3E1B-8155-62F8-FD962856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63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3C00C-5B9A-3701-5EA5-68C07EA5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6FF5E-22A1-F90C-B83D-C1B49196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F26E06-80D5-72A7-5D8B-2A8398FA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B6BD61-C567-B5C2-56A2-0A120521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98245-E343-1F87-F7C7-986388F2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50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79DF3-D4C7-C1CB-F2D6-5CDE988E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A5D1D-7B46-A98B-1217-C76A4726C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4EAC8-A100-4D53-5A15-F6CBDD99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A7D00D-A44C-53EC-410F-23B99B3B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64FA8-0988-9A37-2DCF-021A572C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613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A2C71-7C5C-B3E1-131E-414D74E1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2CCC15-B717-A3FC-9622-419D8FEEA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A3DAD8-D05D-4591-F9B7-09FEB6E49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EF0368-EE2C-9737-81B8-A159C86C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D8FB7C-E23F-5BF8-4A52-FABA2AC7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37DFB1-5165-A55E-085B-E1AF959D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15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B675B-5A7E-0B43-8AF1-16873EA0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793F99-6752-24A9-C172-2D13405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86D908-E602-187F-0645-FE7748FEC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51DE1C-7D87-C4D6-B1FD-8EB30B42A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1EA904-5E2C-D5DA-AB68-03F423BAC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ACD1C5-EE89-B00D-5F84-8058B01D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7EB67D-FD48-AB0E-AD01-3726D6A1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86E419-BC07-47AB-A0EF-94231994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56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A816E-30BD-C8A4-646E-1AB21B38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FF171D-42AF-B71B-8861-B1082D18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421794-05C5-E8DB-36D8-4D82097A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38C961-D20F-EA36-C4A4-E18D5F3A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8093F9-DA33-6689-367A-680FA58F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25ED7C-3786-E8C0-BEEF-F9EF88B5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EDDC3B-9A78-9EBB-5D94-73FF3487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67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ADF11-6F4A-D258-A332-5BD36456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C0385-D555-5D3F-257A-4EE41C96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D93975-F4DC-F137-5340-6A2B4EE49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303C6C-AFAC-C8CD-826D-17C1F496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368ED2-74AB-B9BD-C84E-9E8144C1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E5EB75-5B8F-DAC6-BE4D-3856B863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10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04A8B-E5AC-4604-9FCF-A1ECFEDE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7EAAA-65E5-4FDA-A2C4-71AE8C58A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65DAC-ED5F-41DC-92AB-F9D242EB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645C7-7CC6-47AE-AB36-9FE85BEA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57AA42-D362-49F1-AFBE-2498EACF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2" descr="FESNAD">
            <a:extLst>
              <a:ext uri="{FF2B5EF4-FFF2-40B4-BE49-F238E27FC236}">
                <a16:creationId xmlns:a16="http://schemas.microsoft.com/office/drawing/2014/main" id="{BEE4130C-F097-484A-90CC-422A48D04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99CC1E0-39D7-4EA6-B764-EE6989DA7C43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430E8A9-3494-4A78-9461-FDB62BFBD9B7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29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0643-4CC3-64D8-4E55-CE46530E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56182-BF8F-AC66-FB98-F176EFF4D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8193F2-37D3-A68B-827C-09A0080D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1FA166-187A-DFA7-5AF5-07085A0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D57098-1BAD-E9B1-B1CE-F7F7305A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5136B6-1580-C604-1B5F-799185B6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7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C361C-905D-20F5-6FEA-3E4976CA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DFDC21-1427-64A8-F78C-EDF7238A9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E3B13-4F39-2E80-64B1-0D06C5A6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5C720E-6F42-648A-BABF-2E4AEAF6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89CC5-5898-5DE0-6A5B-CCBBA360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9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B48D65-56EF-4BED-5334-BF8A39453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290A5C-5D0A-5525-D67D-FC7127222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4546C-3629-665A-3E75-5BA836CF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77CA49-7F42-1C42-24CF-E2B21EFC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73076-712C-E8A8-7E7B-F26BC1FC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77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EC60B-5F1C-7633-DFBE-E60507F8C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1EE29A-7585-78DA-E9BF-C430914F3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7B7A43-C576-2B16-2432-4A70D1F0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211B34-DBB1-8F47-1DB7-CC6EE576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C0F46-815A-1DDA-0158-CADE77E5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385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CA12B-3B9B-7143-72B8-E3AFB5F7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8B434-6FD6-90A2-C2F9-8C95E2390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B15D62-EEF7-8ACC-99E5-C980E8BF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8CE15-7CBE-3B50-9E87-2C815783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206D69-5A19-73F4-258F-F4FE2DF0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337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13CB6-B53D-C7F7-1526-FD6DAD24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8A4ED-D68E-D912-7C91-0F01740B0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50BB59-7B36-3786-EF4C-F269A9EF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A2C9C7-F39B-7487-737E-EFC5B3D6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F5397-052D-5AA0-982F-673B1404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09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C7F2E-862D-2D8E-81D7-E4FC910C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1815C4-063B-3F63-2CC5-3348993BD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BC6A08-B211-3CBA-C76C-D943871DE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1ECBC0-763C-6FC9-0502-B8661DB7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D52002-E922-969C-B273-B5FEE6BE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C69E13-3C90-8762-71D6-646CC530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39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634CA-0F37-526F-9226-703460C6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168F91-3CC4-B77F-99B7-7AD0178B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EFB48D-816D-CAB0-919C-D9DD8C6F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D36DC8-33A9-C47F-53F9-50594ECBD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FB8C45-3D6B-25B2-412D-F6A8F6880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0559BA-FD2C-329E-33E8-8D9A0709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A7665E-1BA1-4DF4-DFB8-1912777D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A9979F-E705-4CAC-4237-92F78840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441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1E8CE-A5BF-3F74-B4A5-BC540668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30C505-38D6-7237-B5BB-836382C0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B8AA50-6BB7-6948-BC24-E74FE5A7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A3A448-4B2C-BE2B-D14F-8C2B717B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04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7E5699-8561-460E-2AC0-EFF6590B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78867E-6840-AE85-FAA8-62814ED8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2634DF-31E3-EB81-E846-C639E744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0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ED53E-0C5F-4F9D-A6A9-97C6A5E0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63A5F3-C47E-46E4-8EF8-7187C9833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B74C4-BD15-45B3-86D9-16560688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65132-7CF6-41C6-A0C7-5631C32F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9ACC6-CC85-434F-B66D-66D62C41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2" descr="FESNAD">
            <a:extLst>
              <a:ext uri="{FF2B5EF4-FFF2-40B4-BE49-F238E27FC236}">
                <a16:creationId xmlns:a16="http://schemas.microsoft.com/office/drawing/2014/main" id="{BF8C97FA-7521-4A7C-B719-C6026FAC9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4A7AF23-0FE2-4666-A718-C832A13C568F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97B5250-362F-4DFB-A888-5EB85F09308C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74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4F0FE-DDF4-EC6B-F634-CB9EEA5B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E568B-1A37-5E4D-177F-80B1C577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A12AB9-9D1D-512B-84AA-E99894FEE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C9687-3BB7-67DD-0BE3-31F36E53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1F8E3C-AB93-7CFF-2B4C-AF0C1CD2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3C308-B2E2-7FAA-4CBF-C0AFB142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6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54C5C-C290-6746-AF1D-55429120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B728DF-3AC0-20AD-7982-FF13135A8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35E2F-9A8C-D6AE-0902-D7ACD13DE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B440F2-883B-0267-DD16-C92201EA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8A2E74-073C-0CEB-2ADA-88E7D6DB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2273B8-EB01-41BB-DB8B-48A5FEBB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71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FAAB5-A4BE-5553-E149-53730020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EC11B9-159E-1C38-E221-9CD9743C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A452B-DFE9-3468-A600-803D11D2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AAAE5-70F0-FA94-B5CA-83380211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8E7EC-420B-D040-B6C1-54FADD51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45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B3E5C2-0755-F7C3-4E52-82FDEC02F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A9551C-E7EA-E306-0EDC-87A0C74DA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65993-F099-9400-728F-6EEE12D8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12E84-8006-DD57-7CE8-7FAABFBC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2A9438-7141-D5C9-2CF6-935B72BD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89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9D0FD-6DBF-4F25-A153-2D8CC284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D7AFC-D935-479B-8FFD-806281856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27F93B-7166-478A-88AE-C01F0F847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2CB947-9D3A-4941-948B-C442D78C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4022D4-AC94-4840-8783-2D7E7A33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8CCFA-894A-428D-B8AF-00173FAA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Picture 2" descr="FESNAD">
            <a:extLst>
              <a:ext uri="{FF2B5EF4-FFF2-40B4-BE49-F238E27FC236}">
                <a16:creationId xmlns:a16="http://schemas.microsoft.com/office/drawing/2014/main" id="{D99980D1-9652-4103-8F73-D6050367B4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71DCC1-A2FE-4CC0-BFD9-0AF1BE84908B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A8AA9EC-9173-4A83-BA91-3A0DD52177DD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AEF7-4EF6-4C2F-BC37-4F7D0CF6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47F02B-20E9-4641-9A1E-43B434826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1FD87C-4608-45E4-8C88-9417064D2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D98241-BF90-4BB7-9FFB-664AF0809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C0699B-8B64-4A98-8537-6206953DC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20959D-31FB-446C-80E1-A56605EE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2E78B2-49EC-4EAB-AEDD-A0C0676F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0ADEBA-44D8-4310-AFDE-1D694BE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Picture 2" descr="FESNAD">
            <a:extLst>
              <a:ext uri="{FF2B5EF4-FFF2-40B4-BE49-F238E27FC236}">
                <a16:creationId xmlns:a16="http://schemas.microsoft.com/office/drawing/2014/main" id="{961700F1-DD03-485B-BC1F-B10B1E6F8F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C0501E4-FA42-48A1-BC1C-C2C9C0FE1D35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643DDE7-A0CD-4E42-8917-E09ACD323696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2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F83B1-4D06-4F09-A549-580FAED3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A9D360-391C-47BB-B21C-08C66A20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9EFFD8-557A-4677-8771-048B1802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20A3C6-15CE-4435-A858-04367823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6" name="Picture 2" descr="FESNAD">
            <a:extLst>
              <a:ext uri="{FF2B5EF4-FFF2-40B4-BE49-F238E27FC236}">
                <a16:creationId xmlns:a16="http://schemas.microsoft.com/office/drawing/2014/main" id="{FB6045B8-2D6E-4CA8-B71A-2E57D3CD15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C59A27E-1A49-4CE1-8804-B9466693A31C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DD657B7-EA87-44D6-9548-9B07CBEEEAF7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F70FB4-1FAD-4473-A180-F4F92952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9686B8-338E-4C26-9C4C-1D2CB86D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8B26BC-C8F0-4B57-AFEA-9E97C15F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Picture 2" descr="FESNAD">
            <a:extLst>
              <a:ext uri="{FF2B5EF4-FFF2-40B4-BE49-F238E27FC236}">
                <a16:creationId xmlns:a16="http://schemas.microsoft.com/office/drawing/2014/main" id="{5BDEEEFF-B0E9-4B79-951D-0826A0490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B90F5A1-8443-41EA-8F3B-AF7EC774A118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B4B4BFA-57C7-4A60-8A07-C2CFF8B7BD69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6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78E8E-C0EC-4D8B-A03E-6240929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4EC22-5996-47C1-902A-8AAE41E66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FA5EC0-B70E-47B5-BE9C-C1FF0EC05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F421F6-EFD4-4DCE-90ED-0ED3A232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26A91D-6AC6-48B5-9A75-2F84376D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5E314C-DF60-427A-9E51-65745795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Picture 2" descr="FESNAD">
            <a:extLst>
              <a:ext uri="{FF2B5EF4-FFF2-40B4-BE49-F238E27FC236}">
                <a16:creationId xmlns:a16="http://schemas.microsoft.com/office/drawing/2014/main" id="{D89ED152-B41C-423C-B6DE-17C7D11C9B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FF248D8-68C1-4165-B0E9-F6B5200DF82C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1B6548-7DD2-44C4-82A0-5D236536F549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5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5E78F-056F-4E0C-8D20-CD32D57A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9D1EEF-ECC8-42FD-B795-45B74E0BE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93CAB8-813F-4F69-B353-B53AA0310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BACCF-E441-4668-B7BC-D67E387B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0D33B6-BFB5-4EBB-8CAE-3C501C70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CD5778-1CEC-4498-B3A4-ABFEF161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Picture 2" descr="FESNAD">
            <a:extLst>
              <a:ext uri="{FF2B5EF4-FFF2-40B4-BE49-F238E27FC236}">
                <a16:creationId xmlns:a16="http://schemas.microsoft.com/office/drawing/2014/main" id="{EB8DE194-67A6-47DD-9036-47709438D3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3" y="82193"/>
            <a:ext cx="2212125" cy="1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88A46C8-F4ED-493D-9D9F-7575FAF6F48F}"/>
              </a:ext>
            </a:extLst>
          </p:cNvPr>
          <p:cNvSpPr/>
          <p:nvPr userDrawn="1"/>
        </p:nvSpPr>
        <p:spPr>
          <a:xfrm>
            <a:off x="1" y="6698751"/>
            <a:ext cx="12192000" cy="159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C5C6D7E-C9BF-4398-B710-DE779DAD7ECF}"/>
              </a:ext>
            </a:extLst>
          </p:cNvPr>
          <p:cNvCxnSpPr>
            <a:cxnSpLocks/>
          </p:cNvCxnSpPr>
          <p:nvPr userDrawn="1"/>
        </p:nvCxnSpPr>
        <p:spPr>
          <a:xfrm>
            <a:off x="5090160" y="1625600"/>
            <a:ext cx="710184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2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FB1A81-4954-41F6-BC40-2ED43289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D5C4E-D9C4-4AF5-BBA0-94FA65D60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8CAF6-F11F-46FC-898E-D40371A39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3D9D-6DE6-4C15-8DB2-6743EECB117B}" type="datetimeFigureOut">
              <a:rPr lang="es-ES" smtClean="0"/>
              <a:t>25/05/2022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DCE78-CFD5-44C5-812C-D95D70ECA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3503A-06C1-4337-A525-B347D685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AAAE-0DC5-46D1-9246-153AE1AEC8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11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175408-6E90-1425-7D59-3D6A33F1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41D0C0-E295-4B20-E712-3728C90B3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A98C3-CB90-5FC9-BDA8-B4321C25E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6CD3-F413-415F-8964-3234FBE02C13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44011F-B9E3-6760-9F50-F1C73BBC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66D17-C77C-9FD1-9035-3A66D30A6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8AA6-3507-4275-AE80-6618C4E9A4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4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B7EB70-8986-DB5C-0338-494ACCD3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74D260-9DF5-7F17-0D89-D88F44017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81D40-66F3-3961-EF81-70EF18A9E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A098-9002-45D8-8EDE-1DB2A41AD72A}" type="datetimeFigureOut">
              <a:rPr lang="es-ES" smtClean="0"/>
              <a:t>25/05/2022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A0A3A-B04C-3BC2-5671-29115A117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D0775-9E44-E988-5396-BD76512BE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5D0B-FADF-4922-BA98-A90EA301A8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22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9D63C7B-4051-3948-962D-F180012B41FB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BFB5A0-D524-BD76-C63E-DBFDFE2AF913}"/>
              </a:ext>
            </a:extLst>
          </p:cNvPr>
          <p:cNvSpPr/>
          <p:nvPr/>
        </p:nvSpPr>
        <p:spPr>
          <a:xfrm>
            <a:off x="0" y="0"/>
            <a:ext cx="3755571" cy="18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ADE348-A083-842B-A1EC-5161C8E0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5" b="32588"/>
          <a:stretch/>
        </p:blipFill>
        <p:spPr>
          <a:xfrm>
            <a:off x="1460597" y="-92354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932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168B1DC-601F-7ED6-C491-89A5B03FED8B}"/>
              </a:ext>
            </a:extLst>
          </p:cNvPr>
          <p:cNvSpPr txBox="1">
            <a:spLocks/>
          </p:cNvSpPr>
          <p:nvPr/>
        </p:nvSpPr>
        <p:spPr>
          <a:xfrm>
            <a:off x="1638502" y="3126553"/>
            <a:ext cx="4260903" cy="149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 bien su consumo no afecta a que sea en la comida o en la cena y tampoco en la época del año, el pescado azul es el más consumido, seguido del pescado blanco o magro y los cefalópodos </a:t>
            </a:r>
          </a:p>
          <a:p>
            <a:pPr marL="1176338" lvl="2" algn="l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>
              <a:buFont typeface="Arial" panose="020B0604020202020204" pitchFamily="34" charset="0"/>
              <a:buBlip>
                <a:blip r:embed="rId2"/>
              </a:buBlip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053151-6D4A-618D-3516-DF063E7D041B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¿Cuáles son los que más se consumen?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96CBF0-B70E-9C28-9ACB-02A086F5E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34" t="34306" r="11095" b="21655"/>
          <a:stretch/>
        </p:blipFill>
        <p:spPr>
          <a:xfrm>
            <a:off x="6096000" y="2120045"/>
            <a:ext cx="5398337" cy="42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4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C053151-6D4A-618D-3516-DF063E7D041B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¿Cómo suele comprar el pescado?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5015C1-0211-AE54-76BC-6B0C7C930734}"/>
              </a:ext>
            </a:extLst>
          </p:cNvPr>
          <p:cNvSpPr txBox="1">
            <a:spLocks/>
          </p:cNvSpPr>
          <p:nvPr/>
        </p:nvSpPr>
        <p:spPr>
          <a:xfrm>
            <a:off x="1360128" y="1962457"/>
            <a:ext cx="10455951" cy="100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mayoría de la población elige el pescado fresco, (84,6%), seguido del 43,9% de la población que también se decanta por el pescado congelado.</a:t>
            </a: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9E2848-365B-505B-230E-029045128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1" t="39584" r="10171" b="27777"/>
          <a:stretch/>
        </p:blipFill>
        <p:spPr>
          <a:xfrm>
            <a:off x="2161557" y="3267074"/>
            <a:ext cx="8853092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168B1DC-601F-7ED6-C491-89A5B03FED8B}"/>
              </a:ext>
            </a:extLst>
          </p:cNvPr>
          <p:cNvSpPr txBox="1">
            <a:spLocks/>
          </p:cNvSpPr>
          <p:nvPr/>
        </p:nvSpPr>
        <p:spPr>
          <a:xfrm>
            <a:off x="1343025" y="1953795"/>
            <a:ext cx="10176427" cy="76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cuanto al lugar más habitual de su preparación y consumo es en casa con un 92%, y se suele preparar:</a:t>
            </a:r>
          </a:p>
          <a:p>
            <a:pPr lvl="1"/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C68D8F-983D-B31B-DD13-79C32A15AB72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Tipo de cocinado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2C2399-6FF4-4867-2F04-54C41E3D0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4" t="26944" r="10171" b="36528"/>
          <a:stretch/>
        </p:blipFill>
        <p:spPr>
          <a:xfrm>
            <a:off x="3316864" y="2723236"/>
            <a:ext cx="5864081" cy="38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9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168B1DC-601F-7ED6-C491-89A5B03FED8B}"/>
              </a:ext>
            </a:extLst>
          </p:cNvPr>
          <p:cNvSpPr txBox="1">
            <a:spLocks/>
          </p:cNvSpPr>
          <p:nvPr/>
        </p:nvSpPr>
        <p:spPr>
          <a:xfrm>
            <a:off x="1354943" y="1962352"/>
            <a:ext cx="10289065" cy="422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 53% de los encuestados piensa que la preparación del pescado/productos del mar es más complicada que con otros alimentos: </a:t>
            </a:r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468BB1-3711-E450-7B04-745C2C9C05F7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¿Una preparación más compleja?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DB45F4-8CC9-9B51-B957-B1B9D3072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9" t="28614" r="49352" b="44189"/>
          <a:stretch/>
        </p:blipFill>
        <p:spPr>
          <a:xfrm>
            <a:off x="4117365" y="2825329"/>
            <a:ext cx="4764219" cy="33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9D63C7B-4051-3948-962D-F180012B41FB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BFB5A0-D524-BD76-C63E-DBFDFE2AF913}"/>
              </a:ext>
            </a:extLst>
          </p:cNvPr>
          <p:cNvSpPr/>
          <p:nvPr/>
        </p:nvSpPr>
        <p:spPr>
          <a:xfrm>
            <a:off x="0" y="0"/>
            <a:ext cx="3755571" cy="187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ADE348-A083-842B-A1EC-5161C8E0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5" b="3258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38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23A4A75-643D-488A-B652-95F7CF5628C5}"/>
              </a:ext>
            </a:extLst>
          </p:cNvPr>
          <p:cNvSpPr/>
          <p:nvPr/>
        </p:nvSpPr>
        <p:spPr>
          <a:xfrm>
            <a:off x="8450316" y="2085654"/>
            <a:ext cx="3741683" cy="4438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7B6A4C-37F3-4CB4-8BAF-A85D172D8FD5}"/>
              </a:ext>
            </a:extLst>
          </p:cNvPr>
          <p:cNvSpPr txBox="1"/>
          <p:nvPr/>
        </p:nvSpPr>
        <p:spPr>
          <a:xfrm>
            <a:off x="1352753" y="675406"/>
            <a:ext cx="7447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Encuesta hábitos de consumo</a:t>
            </a:r>
          </a:p>
          <a:p>
            <a:endParaRPr lang="es-ES" sz="3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0D36BD7-3A8A-F727-72E8-ECAEBED0D17E}"/>
              </a:ext>
            </a:extLst>
          </p:cNvPr>
          <p:cNvSpPr txBox="1">
            <a:spLocks/>
          </p:cNvSpPr>
          <p:nvPr/>
        </p:nvSpPr>
        <p:spPr>
          <a:xfrm>
            <a:off x="356496" y="2726911"/>
            <a:ext cx="6718560" cy="283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68A00D-B940-F3CD-B87C-C0D990B15507}"/>
              </a:ext>
            </a:extLst>
          </p:cNvPr>
          <p:cNvSpPr txBox="1"/>
          <p:nvPr/>
        </p:nvSpPr>
        <p:spPr>
          <a:xfrm>
            <a:off x="1343025" y="3076926"/>
            <a:ext cx="53145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Encuesta sobre hábitos de consumo del pescado y otros productos del mar en España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Realizada a 1.339 individuos mayores de 18 años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Meses de abril y mayo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7B844E-CD15-F9BE-6699-0C95B5B16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99" y="242858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D806C5DC-B5B8-DE09-BA46-2D5F05CC9CBE}"/>
              </a:ext>
            </a:extLst>
          </p:cNvPr>
          <p:cNvSpPr txBox="1">
            <a:spLocks/>
          </p:cNvSpPr>
          <p:nvPr/>
        </p:nvSpPr>
        <p:spPr>
          <a:xfrm>
            <a:off x="356496" y="2726911"/>
            <a:ext cx="6718560" cy="283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D94C3-7335-F1C4-071D-B21B6B662F99}"/>
              </a:ext>
            </a:extLst>
          </p:cNvPr>
          <p:cNvSpPr txBox="1"/>
          <p:nvPr/>
        </p:nvSpPr>
        <p:spPr>
          <a:xfrm>
            <a:off x="1352752" y="675406"/>
            <a:ext cx="95992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¿Les gusta el pescado y el marisco a los españoles?</a:t>
            </a:r>
          </a:p>
          <a:p>
            <a:endParaRPr lang="es-ES" sz="3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D33D59-61DF-E603-C62C-6200F88AC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2" t="33889" r="10782" b="51389"/>
          <a:stretch/>
        </p:blipFill>
        <p:spPr>
          <a:xfrm>
            <a:off x="2075784" y="2470325"/>
            <a:ext cx="9597498" cy="13212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EDD99D-CD13-2424-B954-49A13BA88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6" t="48095" r="10410" b="39312"/>
          <a:stretch/>
        </p:blipFill>
        <p:spPr>
          <a:xfrm>
            <a:off x="2075785" y="4276725"/>
            <a:ext cx="9597498" cy="11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D806C5DC-B5B8-DE09-BA46-2D5F05CC9CBE}"/>
              </a:ext>
            </a:extLst>
          </p:cNvPr>
          <p:cNvSpPr txBox="1">
            <a:spLocks/>
          </p:cNvSpPr>
          <p:nvPr/>
        </p:nvSpPr>
        <p:spPr>
          <a:xfrm>
            <a:off x="356496" y="2726911"/>
            <a:ext cx="6718560" cy="283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D94C3-7335-F1C4-071D-B21B6B662F99}"/>
              </a:ext>
            </a:extLst>
          </p:cNvPr>
          <p:cNvSpPr txBox="1"/>
          <p:nvPr/>
        </p:nvSpPr>
        <p:spPr>
          <a:xfrm>
            <a:off x="1352752" y="675406"/>
            <a:ext cx="95992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¿Se incluye habitualmente en la dieta?</a:t>
            </a:r>
          </a:p>
          <a:p>
            <a:endParaRPr lang="es-ES" sz="3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C44012-2FB8-BB49-8FDA-0003EB54E6CC}"/>
              </a:ext>
            </a:extLst>
          </p:cNvPr>
          <p:cNvSpPr txBox="1"/>
          <p:nvPr/>
        </p:nvSpPr>
        <p:spPr>
          <a:xfrm>
            <a:off x="1667085" y="3495146"/>
            <a:ext cx="540797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Tan sólo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18,3% incluye este tipo de alimentos habitualmente en su dieta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con un consumo mínimo de 3 o 4 veces por semana o más.</a:t>
            </a:r>
          </a:p>
          <a:p>
            <a:pPr>
              <a:lnSpc>
                <a:spcPct val="110000"/>
              </a:lnSpc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2CCD2D-C819-1596-E271-EBC1FBE46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4" t="30031" r="40312" b="30140"/>
          <a:stretch/>
        </p:blipFill>
        <p:spPr>
          <a:xfrm>
            <a:off x="6984616" y="2266950"/>
            <a:ext cx="4683509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D806C5DC-B5B8-DE09-BA46-2D5F05CC9CBE}"/>
              </a:ext>
            </a:extLst>
          </p:cNvPr>
          <p:cNvSpPr txBox="1">
            <a:spLocks/>
          </p:cNvSpPr>
          <p:nvPr/>
        </p:nvSpPr>
        <p:spPr>
          <a:xfrm>
            <a:off x="960996" y="2702066"/>
            <a:ext cx="6002927" cy="283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D94C3-7335-F1C4-071D-B21B6B662F99}"/>
              </a:ext>
            </a:extLst>
          </p:cNvPr>
          <p:cNvSpPr txBox="1"/>
          <p:nvPr/>
        </p:nvSpPr>
        <p:spPr>
          <a:xfrm>
            <a:off x="1352752" y="675406"/>
            <a:ext cx="95992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¿Por qué no se consumen más raciones de pescado?</a:t>
            </a:r>
          </a:p>
          <a:p>
            <a:endParaRPr lang="es-ES" sz="3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C44012-2FB8-BB49-8FDA-0003EB54E6CC}"/>
              </a:ext>
            </a:extLst>
          </p:cNvPr>
          <p:cNvSpPr txBox="1"/>
          <p:nvPr/>
        </p:nvSpPr>
        <p:spPr>
          <a:xfrm>
            <a:off x="1555952" y="2702066"/>
            <a:ext cx="5407971" cy="281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motivo de que no se consuman las raciones recomendadas son: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precio (32,1%)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molestia de las espinas (16,2%)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 incomoda el olor (11,3%)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saber cómo cocinarlo (10%)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Posible contenido en mercurio y otros contaminantes (9,4%)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preocupación por el anisakis (6,1%).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DFF0AF-7603-2260-BD9C-F66DF3DF66A5}"/>
              </a:ext>
            </a:extLst>
          </p:cNvPr>
          <p:cNvSpPr/>
          <p:nvPr/>
        </p:nvSpPr>
        <p:spPr>
          <a:xfrm>
            <a:off x="5807413" y="3326860"/>
            <a:ext cx="817123" cy="89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312DC0E-E136-6EC4-2BAB-6278E43F9B1E}"/>
              </a:ext>
            </a:extLst>
          </p:cNvPr>
          <p:cNvGrpSpPr/>
          <p:nvPr/>
        </p:nvGrpSpPr>
        <p:grpSpPr>
          <a:xfrm>
            <a:off x="6215974" y="1985440"/>
            <a:ext cx="5337277" cy="4265590"/>
            <a:chOff x="6359423" y="2089009"/>
            <a:chExt cx="5337277" cy="426559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F5D1C5D-B223-37A9-CD8A-B916E6922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031" t="31250" r="10170" b="23570"/>
            <a:stretch/>
          </p:blipFill>
          <p:spPr>
            <a:xfrm>
              <a:off x="6359423" y="2089009"/>
              <a:ext cx="5337277" cy="4265590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79DB4D1-A166-5F23-767D-49309AF37A74}"/>
                </a:ext>
              </a:extLst>
            </p:cNvPr>
            <p:cNvSpPr/>
            <p:nvPr/>
          </p:nvSpPr>
          <p:spPr>
            <a:xfrm>
              <a:off x="6505575" y="2266950"/>
              <a:ext cx="2600325" cy="257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8563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168B1DC-601F-7ED6-C491-89A5B03FED8B}"/>
              </a:ext>
            </a:extLst>
          </p:cNvPr>
          <p:cNvSpPr txBox="1">
            <a:spLocks/>
          </p:cNvSpPr>
          <p:nvPr/>
        </p:nvSpPr>
        <p:spPr>
          <a:xfrm>
            <a:off x="1506571" y="2123049"/>
            <a:ext cx="6059891" cy="4059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lugar de compra 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habitual del pescado y otros productos del mar es:</a:t>
            </a:r>
          </a:p>
          <a:p>
            <a:pPr marL="742950" lvl="1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supermercado e hipermercado (73%)</a:t>
            </a:r>
          </a:p>
          <a:p>
            <a:pPr marL="742950" lvl="1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pescaderías (60%) </a:t>
            </a:r>
          </a:p>
          <a:p>
            <a:pPr marL="742950" lvl="1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mercados tradicionales (36%)</a:t>
            </a:r>
          </a:p>
          <a:p>
            <a:pPr marL="742950" lvl="1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85% de los encuestados compra el pescado fresco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frente un 44% que lo compra congelado y un 42% que lo adquiere en conserva.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42% de los encuestados congela el pescado fresco antes de su consumo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el 27% sólo si lo va a consumir crudo y un 32% no lo congela.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C2554-BC83-B417-34B3-9D7295067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8"/>
          <a:stretch/>
        </p:blipFill>
        <p:spPr>
          <a:xfrm>
            <a:off x="7649590" y="2518185"/>
            <a:ext cx="4260750" cy="32692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5F60178-5D63-75D3-7B1F-A76295540F7E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Lugar y tipo de compra</a:t>
            </a:r>
            <a:endParaRPr lang="es-ES" sz="3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2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168B1DC-601F-7ED6-C491-89A5B03FED8B}"/>
              </a:ext>
            </a:extLst>
          </p:cNvPr>
          <p:cNvSpPr txBox="1">
            <a:spLocks/>
          </p:cNvSpPr>
          <p:nvPr/>
        </p:nvSpPr>
        <p:spPr>
          <a:xfrm>
            <a:off x="1426642" y="2568372"/>
            <a:ext cx="6668282" cy="2988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frescura de las piezas (75%), precio (64%) , procedencia (41%)  y tamaño de las piezas (27%), son los principales factores de compra.</a:t>
            </a: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otra parte, desde que comenzó la pandemia,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20% de los encuestados ha incluido más pescado y productos del mar en sus hábitos alimentarios,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por dos motivos principalmente:</a:t>
            </a: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llevar una dieta sana</a:t>
            </a:r>
          </a:p>
          <a:p>
            <a:pPr marL="285750" lvl="1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sus propiedades (antioxidantes, antiinflamatorias, </a:t>
            </a:r>
            <a:r>
              <a:rPr lang="es-E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7EF42B-7A88-80B0-CC94-65A5AA139E57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Consumo saludable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ED805BC-71EB-56F6-F3D6-118D1FBC54BA}"/>
              </a:ext>
            </a:extLst>
          </p:cNvPr>
          <p:cNvSpPr txBox="1">
            <a:spLocks/>
          </p:cNvSpPr>
          <p:nvPr/>
        </p:nvSpPr>
        <p:spPr>
          <a:xfrm>
            <a:off x="1836686" y="5771156"/>
            <a:ext cx="7068126" cy="62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2"/>
              </a:buBlip>
            </a:pP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C0AE2-12A6-FECA-65A8-E856A6D4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592" y="1533833"/>
            <a:ext cx="4137578" cy="46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168B1DC-601F-7ED6-C491-89A5B03FED8B}"/>
              </a:ext>
            </a:extLst>
          </p:cNvPr>
          <p:cNvSpPr txBox="1">
            <a:spLocks/>
          </p:cNvSpPr>
          <p:nvPr/>
        </p:nvSpPr>
        <p:spPr>
          <a:xfrm>
            <a:off x="1347309" y="1962352"/>
            <a:ext cx="4906007" cy="4434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pescado tiene una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percepción de alimento beneficioso para la salud.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75,2% de los encuestados afirma que ayuda a los sistemas cardiovascular y nervioso, para el 66,2% ayuda al desarrollo cerebral y cognitivo y para el 44,7% ayuda a controlar el peso por tener pocas calorías</a:t>
            </a: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7EF42B-7A88-80B0-CC94-65A5AA139E57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Consumo saludable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ED805BC-71EB-56F6-F3D6-118D1FBC54BA}"/>
              </a:ext>
            </a:extLst>
          </p:cNvPr>
          <p:cNvSpPr txBox="1">
            <a:spLocks/>
          </p:cNvSpPr>
          <p:nvPr/>
        </p:nvSpPr>
        <p:spPr>
          <a:xfrm>
            <a:off x="1836686" y="5771156"/>
            <a:ext cx="7068126" cy="62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2"/>
              </a:buBlip>
            </a:pP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89057F-5DD5-1B2D-E639-068967663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13" t="27223" r="11050" b="36387"/>
          <a:stretch/>
        </p:blipFill>
        <p:spPr>
          <a:xfrm>
            <a:off x="6354254" y="2239198"/>
            <a:ext cx="5101116" cy="36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168B1DC-601F-7ED6-C491-89A5B03FED8B}"/>
              </a:ext>
            </a:extLst>
          </p:cNvPr>
          <p:cNvSpPr txBox="1">
            <a:spLocks/>
          </p:cNvSpPr>
          <p:nvPr/>
        </p:nvSpPr>
        <p:spPr>
          <a:xfrm>
            <a:off x="1360128" y="1962457"/>
            <a:ext cx="10455951" cy="100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1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el 90,3% de los encuestados el pescado y productos son ricos en Ácidos grasos Omega-3, alto en proteínas (76,2%), en minerales (70,4%) y vitaminas (51,5%). </a:t>
            </a:r>
          </a:p>
          <a:p>
            <a:pPr marL="0" lvl="1" algn="l">
              <a:lnSpc>
                <a:spcPct val="11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5521A4-628D-A0F9-D85A-4DF7238DD69B}"/>
              </a:ext>
            </a:extLst>
          </p:cNvPr>
          <p:cNvSpPr txBox="1"/>
          <p:nvPr/>
        </p:nvSpPr>
        <p:spPr>
          <a:xfrm>
            <a:off x="1352752" y="675406"/>
            <a:ext cx="9599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Rico en nutrientes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73B3E0-16BB-90C5-37C5-7BA8A0DB0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84" t="36250" r="40312" b="28889"/>
          <a:stretch/>
        </p:blipFill>
        <p:spPr>
          <a:xfrm>
            <a:off x="3478134" y="3042022"/>
            <a:ext cx="5348444" cy="34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67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567</Words>
  <Application>Microsoft Office PowerPoint</Application>
  <PresentationFormat>Panorámica</PresentationFormat>
  <Paragraphs>53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Barbara Navarro</dc:creator>
  <cp:lastModifiedBy>Mercedes López-Pardo</cp:lastModifiedBy>
  <cp:revision>19</cp:revision>
  <dcterms:created xsi:type="dcterms:W3CDTF">2021-05-18T18:38:43Z</dcterms:created>
  <dcterms:modified xsi:type="dcterms:W3CDTF">2022-05-25T18:09:01Z</dcterms:modified>
</cp:coreProperties>
</file>