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906000" type="A4"/>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424">
          <p15:clr>
            <a:srgbClr val="A4A3A4"/>
          </p15:clr>
        </p15:guide>
        <p15:guide id="2" pos="23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3" autoAdjust="0"/>
    <p:restoredTop sz="94660"/>
  </p:normalViewPr>
  <p:slideViewPr>
    <p:cSldViewPr snapToObjects="1" showGuides="1">
      <p:cViewPr varScale="1">
        <p:scale>
          <a:sx n="60" d="100"/>
          <a:sy n="60" d="100"/>
        </p:scale>
        <p:origin x="2325" y="33"/>
      </p:cViewPr>
      <p:guideLst>
        <p:guide orient="horz" pos="5424"/>
        <p:guide pos="235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2"/>
            <a:ext cx="5829300" cy="2123369"/>
          </a:xfrm>
        </p:spPr>
        <p:txBody>
          <a:bodyPr/>
          <a:lstStyle/>
          <a:p>
            <a:r>
              <a:rPr lang="es-ES_tradnl"/>
              <a:t>Clic para editar título</a:t>
            </a:r>
            <a:endParaRPr lang="en-GB"/>
          </a:p>
        </p:txBody>
      </p:sp>
      <p:sp>
        <p:nvSpPr>
          <p:cNvPr id="3" name="Subtítu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n-GB"/>
          </a:p>
        </p:txBody>
      </p:sp>
      <p:sp>
        <p:nvSpPr>
          <p:cNvPr id="4" name="Marcador de fecha 3"/>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GB"/>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fecha 3"/>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p:spPr>
        <p:txBody>
          <a:bodyPr vert="eaVert"/>
          <a:lstStyle/>
          <a:p>
            <a:r>
              <a:rPr lang="es-ES_tradnl"/>
              <a:t>Clic para editar título</a:t>
            </a:r>
            <a:endParaRPr lang="en-GB"/>
          </a:p>
        </p:txBody>
      </p:sp>
      <p:sp>
        <p:nvSpPr>
          <p:cNvPr id="3" name="Marcador de texto vertical 2"/>
          <p:cNvSpPr>
            <a:spLocks noGrp="1"/>
          </p:cNvSpPr>
          <p:nvPr>
            <p:ph type="body" orient="vert" idx="1"/>
          </p:nvPr>
        </p:nvSpPr>
        <p:spPr>
          <a:xfrm>
            <a:off x="257175" y="573264"/>
            <a:ext cx="3357563" cy="1220822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fecha 3"/>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GB"/>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fecha 3"/>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3"/>
            <a:ext cx="5829300" cy="1967442"/>
          </a:xfrm>
        </p:spPr>
        <p:txBody>
          <a:bodyPr anchor="t"/>
          <a:lstStyle>
            <a:lvl1pPr algn="l">
              <a:defRPr sz="4000" b="1" cap="all"/>
            </a:lvl1pPr>
          </a:lstStyle>
          <a:p>
            <a:r>
              <a:rPr lang="es-ES_tradnl"/>
              <a:t>Clic para editar título</a:t>
            </a:r>
            <a:endParaRPr lang="en-GB"/>
          </a:p>
        </p:txBody>
      </p:sp>
      <p:sp>
        <p:nvSpPr>
          <p:cNvPr id="3" name="Marcador de texto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GB"/>
          </a:p>
        </p:txBody>
      </p:sp>
      <p:sp>
        <p:nvSpPr>
          <p:cNvPr id="3" name="Marcador de contenido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contenido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5" name="Marcador de fecha 4"/>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p:spPr>
        <p:txBody>
          <a:bodyPr/>
          <a:lstStyle>
            <a:lvl1pPr>
              <a:defRPr/>
            </a:lvl1pPr>
          </a:lstStyle>
          <a:p>
            <a:r>
              <a:rPr lang="es-ES_tradnl"/>
              <a:t>Clic para editar título</a:t>
            </a:r>
            <a:endParaRPr lang="en-GB"/>
          </a:p>
        </p:txBody>
      </p:sp>
      <p:sp>
        <p:nvSpPr>
          <p:cNvPr id="3" name="Marcador de tex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5" name="Marcador de texto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7" name="Marcador de fecha 6"/>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8" name="Marcador de pie de página 7"/>
          <p:cNvSpPr>
            <a:spLocks noGrp="1"/>
          </p:cNvSpPr>
          <p:nvPr>
            <p:ph type="ftr" sz="quarter" idx="11"/>
          </p:nvPr>
        </p:nvSpPr>
        <p:spPr/>
        <p:txBody>
          <a:bodyPr/>
          <a:lstStyle/>
          <a:p>
            <a:endParaRPr lang="en-GB"/>
          </a:p>
        </p:txBody>
      </p:sp>
      <p:sp>
        <p:nvSpPr>
          <p:cNvPr id="9" name="Marcador de número de diapositiva 8"/>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n-GB"/>
          </a:p>
        </p:txBody>
      </p:sp>
      <p:sp>
        <p:nvSpPr>
          <p:cNvPr id="3" name="Marcador de fecha 2"/>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4" name="Marcador de pie de página 3"/>
          <p:cNvSpPr>
            <a:spLocks noGrp="1"/>
          </p:cNvSpPr>
          <p:nvPr>
            <p:ph type="ftr" sz="quarter" idx="11"/>
          </p:nvPr>
        </p:nvSpPr>
        <p:spPr/>
        <p:txBody>
          <a:bodyPr/>
          <a:lstStyle/>
          <a:p>
            <a:endParaRPr lang="en-GB"/>
          </a:p>
        </p:txBody>
      </p:sp>
      <p:sp>
        <p:nvSpPr>
          <p:cNvPr id="5" name="Marcador de número de diapositiva 4"/>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3" name="Marcador de pie de página 2"/>
          <p:cNvSpPr>
            <a:spLocks noGrp="1"/>
          </p:cNvSpPr>
          <p:nvPr>
            <p:ph type="ftr" sz="quarter" idx="11"/>
          </p:nvPr>
        </p:nvSpPr>
        <p:spPr/>
        <p:txBody>
          <a:bodyPr/>
          <a:lstStyle/>
          <a:p>
            <a:endParaRPr lang="en-GB"/>
          </a:p>
        </p:txBody>
      </p:sp>
      <p:sp>
        <p:nvSpPr>
          <p:cNvPr id="4" name="Marcador de número de diapositiva 3"/>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4405"/>
            <a:ext cx="2256235" cy="1678517"/>
          </a:xfrm>
        </p:spPr>
        <p:txBody>
          <a:bodyPr anchor="b"/>
          <a:lstStyle>
            <a:lvl1pPr algn="l">
              <a:defRPr sz="2000" b="1"/>
            </a:lvl1pPr>
          </a:lstStyle>
          <a:p>
            <a:r>
              <a:rPr lang="es-ES_tradnl"/>
              <a:t>Clic para editar título</a:t>
            </a:r>
            <a:endParaRPr lang="en-GB"/>
          </a:p>
        </p:txBody>
      </p:sp>
      <p:sp>
        <p:nvSpPr>
          <p:cNvPr id="3" name="Marcador de contenido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texto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p:spPr>
        <p:txBody>
          <a:bodyPr anchor="b"/>
          <a:lstStyle>
            <a:lvl1pPr algn="l">
              <a:defRPr sz="2000" b="1"/>
            </a:lvl1pPr>
          </a:lstStyle>
          <a:p>
            <a:r>
              <a:rPr lang="es-ES_tradnl"/>
              <a:t>Clic para editar título</a:t>
            </a:r>
            <a:endParaRPr lang="en-GB"/>
          </a:p>
        </p:txBody>
      </p:sp>
      <p:sp>
        <p:nvSpPr>
          <p:cNvPr id="3" name="Marcador de posición de imagen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9B4E555-5F95-B346-A68E-2230BCFA07A7}" type="datetimeFigureOut">
              <a:rPr lang="es-ES_tradnl" smtClean="0"/>
              <a:pPr/>
              <a:t>07/05/2018</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7C3E2E13-ECC0-6341-9FC1-CFF4E5AAC070}" type="slidenum">
              <a:rPr lang="en-GB" smtClean="0"/>
              <a:pPr/>
              <a:t>‹Nº›</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s-ES_tradnl"/>
              <a:t>Clic para editar título</a:t>
            </a:r>
            <a:endParaRPr lang="en-GB"/>
          </a:p>
        </p:txBody>
      </p:sp>
      <p:sp>
        <p:nvSpPr>
          <p:cNvPr id="3" name="Marcador de texto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GB"/>
          </a:p>
        </p:txBody>
      </p:sp>
      <p:sp>
        <p:nvSpPr>
          <p:cNvPr id="4" name="Marcador de fecha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9B4E555-5F95-B346-A68E-2230BCFA07A7}" type="datetimeFigureOut">
              <a:rPr lang="es-ES_tradnl" smtClean="0"/>
              <a:pPr/>
              <a:t>07/05/2018</a:t>
            </a:fld>
            <a:endParaRPr lang="en-GB"/>
          </a:p>
        </p:txBody>
      </p:sp>
      <p:sp>
        <p:nvSpPr>
          <p:cNvPr id="5" name="Marcador de pie de página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C3E2E13-ECC0-6341-9FC1-CFF4E5AAC070}" type="slidenum">
              <a:rPr lang="en-GB" smtClean="0"/>
              <a:pPr/>
              <a:t>‹Nº›</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amarcos@ictan.csic.es" TargetMode="External"/><Relationship Id="rId7" Type="http://schemas.openxmlformats.org/officeDocument/2006/relationships/image" Target="../media/image4.jpeg"/><Relationship Id="rId2" Type="http://schemas.openxmlformats.org/officeDocument/2006/relationships/hyperlink" Target="mailto:frasan@ucm.es"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Agrupar 17"/>
          <p:cNvGrpSpPr/>
          <p:nvPr/>
        </p:nvGrpSpPr>
        <p:grpSpPr>
          <a:xfrm>
            <a:off x="158940" y="1600200"/>
            <a:ext cx="6622859" cy="6858000"/>
            <a:chOff x="77789" y="121439"/>
            <a:chExt cx="5250880" cy="5320092"/>
          </a:xfrm>
        </p:grpSpPr>
        <p:sp>
          <p:nvSpPr>
            <p:cNvPr id="4" name="CuadroTexto 7"/>
            <p:cNvSpPr txBox="1">
              <a:spLocks noChangeArrowheads="1"/>
            </p:cNvSpPr>
            <p:nvPr/>
          </p:nvSpPr>
          <p:spPr bwMode="auto">
            <a:xfrm>
              <a:off x="77789" y="3534687"/>
              <a:ext cx="2314282" cy="132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9011" tIns="44504" rIns="89011" bIns="44504">
              <a:spAutoFit/>
            </a:bodyPr>
            <a:lstStyle>
              <a:lvl1pPr eaLnBrk="0" hangingPunct="0">
                <a:defRPr sz="1500">
                  <a:solidFill>
                    <a:schemeClr val="tx1"/>
                  </a:solidFill>
                  <a:latin typeface="Arial" charset="0"/>
                  <a:ea typeface="ＭＳ Ｐゴシック" pitchFamily="34" charset="-128"/>
                </a:defRPr>
              </a:lvl1pPr>
              <a:lvl2pPr marL="742950" indent="-285750" eaLnBrk="0" hangingPunct="0">
                <a:defRPr sz="1500">
                  <a:solidFill>
                    <a:schemeClr val="tx1"/>
                  </a:solidFill>
                  <a:latin typeface="Arial" charset="0"/>
                  <a:ea typeface="ＭＳ Ｐゴシック" pitchFamily="34" charset="-128"/>
                </a:defRPr>
              </a:lvl2pPr>
              <a:lvl3pPr marL="1143000" indent="-228600" eaLnBrk="0" hangingPunct="0">
                <a:defRPr sz="1500">
                  <a:solidFill>
                    <a:schemeClr val="tx1"/>
                  </a:solidFill>
                  <a:latin typeface="Arial" charset="0"/>
                  <a:ea typeface="ＭＳ Ｐゴシック" pitchFamily="34" charset="-128"/>
                </a:defRPr>
              </a:lvl3pPr>
              <a:lvl4pPr marL="1600200" indent="-228600" eaLnBrk="0" hangingPunct="0">
                <a:defRPr sz="1500">
                  <a:solidFill>
                    <a:schemeClr val="tx1"/>
                  </a:solidFill>
                  <a:latin typeface="Arial" charset="0"/>
                  <a:ea typeface="ＭＳ Ｐゴシック" pitchFamily="34" charset="-128"/>
                </a:defRPr>
              </a:lvl4pPr>
              <a:lvl5pPr marL="2057400" indent="-228600" eaLnBrk="0" hangingPunct="0">
                <a:defRPr sz="1500">
                  <a:solidFill>
                    <a:schemeClr val="tx1"/>
                  </a:solidFill>
                  <a:latin typeface="Arial" charset="0"/>
                  <a:ea typeface="ＭＳ Ｐゴシック" pitchFamily="34" charset="-128"/>
                </a:defRPr>
              </a:lvl5pPr>
              <a:lvl6pPr marL="2514600" indent="-228600" defTabSz="381000" eaLnBrk="0" fontAlgn="base" hangingPunct="0">
                <a:spcBef>
                  <a:spcPct val="0"/>
                </a:spcBef>
                <a:spcAft>
                  <a:spcPct val="0"/>
                </a:spcAft>
                <a:defRPr sz="1500">
                  <a:solidFill>
                    <a:schemeClr val="tx1"/>
                  </a:solidFill>
                  <a:latin typeface="Arial" charset="0"/>
                  <a:ea typeface="ＭＳ Ｐゴシック" pitchFamily="34" charset="-128"/>
                </a:defRPr>
              </a:lvl6pPr>
              <a:lvl7pPr marL="2971800" indent="-228600" defTabSz="381000" eaLnBrk="0" fontAlgn="base" hangingPunct="0">
                <a:spcBef>
                  <a:spcPct val="0"/>
                </a:spcBef>
                <a:spcAft>
                  <a:spcPct val="0"/>
                </a:spcAft>
                <a:defRPr sz="1500">
                  <a:solidFill>
                    <a:schemeClr val="tx1"/>
                  </a:solidFill>
                  <a:latin typeface="Arial" charset="0"/>
                  <a:ea typeface="ＭＳ Ｐゴシック" pitchFamily="34" charset="-128"/>
                </a:defRPr>
              </a:lvl7pPr>
              <a:lvl8pPr marL="3429000" indent="-228600" defTabSz="381000" eaLnBrk="0" fontAlgn="base" hangingPunct="0">
                <a:spcBef>
                  <a:spcPct val="0"/>
                </a:spcBef>
                <a:spcAft>
                  <a:spcPct val="0"/>
                </a:spcAft>
                <a:defRPr sz="1500">
                  <a:solidFill>
                    <a:schemeClr val="tx1"/>
                  </a:solidFill>
                  <a:latin typeface="Arial" charset="0"/>
                  <a:ea typeface="ＭＳ Ｐゴシック" pitchFamily="34" charset="-128"/>
                </a:defRPr>
              </a:lvl8pPr>
              <a:lvl9pPr marL="3886200" indent="-228600" defTabSz="381000" eaLnBrk="0" fontAlgn="base" hangingPunct="0">
                <a:spcBef>
                  <a:spcPct val="0"/>
                </a:spcBef>
                <a:spcAft>
                  <a:spcPct val="0"/>
                </a:spcAft>
                <a:defRPr sz="1500">
                  <a:solidFill>
                    <a:schemeClr val="tx1"/>
                  </a:solidFill>
                  <a:latin typeface="Arial" charset="0"/>
                  <a:ea typeface="ＭＳ Ｐゴシック" pitchFamily="34" charset="-128"/>
                </a:defRPr>
              </a:lvl9pPr>
            </a:lstStyle>
            <a:p>
              <a:pPr algn="ctr" eaLnBrk="1" hangingPunct="1"/>
              <a:r>
                <a:rPr lang="es-ES" sz="1050" dirty="0">
                  <a:latin typeface="Calibri" pitchFamily="34" charset="0"/>
                </a:rPr>
                <a:t>MATRICULACIÓN</a:t>
              </a:r>
            </a:p>
            <a:p>
              <a:pPr algn="ctr" eaLnBrk="1" hangingPunct="1"/>
              <a:r>
                <a:rPr lang="es-ES" sz="1050" dirty="0">
                  <a:latin typeface="Calibri" pitchFamily="34" charset="0"/>
                </a:rPr>
                <a:t>3 Mayo - 4 Junio de 2018</a:t>
              </a:r>
            </a:p>
            <a:p>
              <a:pPr algn="ctr" eaLnBrk="1" hangingPunct="1"/>
              <a:r>
                <a:rPr lang="es-ES" sz="1050" dirty="0">
                  <a:latin typeface="Calibri" pitchFamily="34" charset="0"/>
                </a:rPr>
                <a:t>Información e inscripción: secretaria@ranf.com</a:t>
              </a:r>
            </a:p>
            <a:p>
              <a:pPr algn="ctr" eaLnBrk="1" hangingPunct="1"/>
              <a:r>
                <a:rPr lang="es-ES" sz="1050" dirty="0">
                  <a:latin typeface="Calibri" pitchFamily="34" charset="0"/>
                  <a:hlinkClick r:id="rId2"/>
                </a:rPr>
                <a:t>frasan@ucm.es</a:t>
              </a:r>
              <a:endParaRPr lang="es-ES" sz="1050" dirty="0">
                <a:latin typeface="Calibri" pitchFamily="34" charset="0"/>
              </a:endParaRPr>
            </a:p>
            <a:p>
              <a:pPr algn="ctr" eaLnBrk="1" hangingPunct="1"/>
              <a:r>
                <a:rPr lang="es-ES" sz="1050" dirty="0">
                  <a:latin typeface="Calibri" pitchFamily="34" charset="0"/>
                  <a:hlinkClick r:id="rId3"/>
                </a:rPr>
                <a:t>amarcos@ictan.csic.es</a:t>
              </a:r>
              <a:endParaRPr lang="es-ES" sz="1050" dirty="0">
                <a:latin typeface="Calibri" pitchFamily="34" charset="0"/>
              </a:endParaRPr>
            </a:p>
            <a:p>
              <a:pPr algn="ctr" eaLnBrk="1" hangingPunct="1"/>
              <a:r>
                <a:rPr lang="es-ES" sz="1050" dirty="0">
                  <a:latin typeface="Calibri" pitchFamily="34" charset="0"/>
                </a:rPr>
                <a:t>     Real Academia Nacional de Farmacia</a:t>
              </a:r>
            </a:p>
            <a:p>
              <a:pPr algn="ctr" eaLnBrk="1" hangingPunct="1"/>
              <a:r>
                <a:rPr lang="es-ES" sz="1050" dirty="0">
                  <a:latin typeface="Calibri" pitchFamily="34" charset="0"/>
                </a:rPr>
                <a:t>   c/ Farmacia 11,  28004-Madrid</a:t>
              </a:r>
            </a:p>
            <a:p>
              <a:pPr algn="ctr" eaLnBrk="1" hangingPunct="1"/>
              <a:r>
                <a:rPr lang="es-ES" sz="1050" dirty="0">
                  <a:latin typeface="Calibri" pitchFamily="34" charset="0"/>
                </a:rPr>
                <a:t>   +34-91</a:t>
              </a:r>
              <a:r>
                <a:rPr lang="es-ES" sz="1050" b="1" dirty="0">
                  <a:latin typeface="Calibri" pitchFamily="34" charset="0"/>
                </a:rPr>
                <a:t>-</a:t>
              </a:r>
              <a:r>
                <a:rPr lang="es-ES" sz="1050" dirty="0">
                  <a:latin typeface="Calibri" pitchFamily="34" charset="0"/>
                </a:rPr>
                <a:t>5310307/91-5223147</a:t>
              </a:r>
            </a:p>
            <a:p>
              <a:pPr algn="ctr" eaLnBrk="1" hangingPunct="1"/>
              <a:r>
                <a:rPr lang="es-ES" sz="1050" dirty="0">
                  <a:latin typeface="Calibri" pitchFamily="34" charset="0"/>
                </a:rPr>
                <a:t>Alumnos con acreditación: gratuito.</a:t>
              </a:r>
            </a:p>
            <a:p>
              <a:pPr algn="ctr" eaLnBrk="1" hangingPunct="1"/>
              <a:r>
                <a:rPr lang="es-ES" sz="1050" dirty="0">
                  <a:latin typeface="Calibri" pitchFamily="34" charset="0"/>
                </a:rPr>
                <a:t>Profesionales: 50 €</a:t>
              </a:r>
            </a:p>
          </p:txBody>
        </p:sp>
        <p:pic>
          <p:nvPicPr>
            <p:cNvPr id="5" name="Imagen 10"/>
            <p:cNvPicPr>
              <a:picLocks noChangeAspect="1"/>
            </p:cNvPicPr>
            <p:nvPr/>
          </p:nvPicPr>
          <p:blipFill>
            <a:blip r:embed="rId4">
              <a:extLst>
                <a:ext uri="{28A0092B-C50C-407E-A947-70E740481C1C}">
                  <a14:useLocalDpi xmlns:a14="http://schemas.microsoft.com/office/drawing/2010/main" val="0"/>
                </a:ext>
              </a:extLst>
            </a:blip>
            <a:srcRect t="16296" b="20341"/>
            <a:stretch>
              <a:fillRect/>
            </a:stretch>
          </p:blipFill>
          <p:spPr bwMode="auto">
            <a:xfrm>
              <a:off x="1017268" y="5217694"/>
              <a:ext cx="593725" cy="223837"/>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6" name="Imagen 12"/>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8913" r="4820"/>
            <a:stretch>
              <a:fillRect/>
            </a:stretch>
          </p:blipFill>
          <p:spPr bwMode="auto">
            <a:xfrm>
              <a:off x="1772008" y="4870235"/>
              <a:ext cx="426090" cy="3238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7" name="Imagen 5" descr="medalla transparente.jpg"/>
            <p:cNvPicPr>
              <a:picLocks noChangeAspect="1"/>
            </p:cNvPicPr>
            <p:nvPr/>
          </p:nvPicPr>
          <p:blipFill>
            <a:blip r:embed="rId6">
              <a:clrChange>
                <a:clrFrom>
                  <a:srgbClr val="FFFFFF"/>
                </a:clrFrom>
                <a:clrTo>
                  <a:srgbClr val="FFFFFF">
                    <a:alpha val="0"/>
                  </a:srgbClr>
                </a:clrTo>
              </a:clrChange>
              <a:lum bright="12000" contrast="26000"/>
              <a:extLst>
                <a:ext uri="{28A0092B-C50C-407E-A947-70E740481C1C}">
                  <a14:useLocalDpi xmlns:a14="http://schemas.microsoft.com/office/drawing/2010/main" val="0"/>
                </a:ext>
              </a:extLst>
            </a:blip>
            <a:srcRect/>
            <a:stretch>
              <a:fillRect/>
            </a:stretch>
          </p:blipFill>
          <p:spPr bwMode="auto">
            <a:xfrm>
              <a:off x="461297" y="121439"/>
              <a:ext cx="517525" cy="77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Imagen 16" descr="Fundacion 4.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31191" y="4810125"/>
              <a:ext cx="32385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uadroTexto 5"/>
            <p:cNvSpPr txBox="1">
              <a:spLocks noChangeArrowheads="1"/>
            </p:cNvSpPr>
            <p:nvPr/>
          </p:nvSpPr>
          <p:spPr bwMode="auto">
            <a:xfrm>
              <a:off x="2954161" y="359170"/>
              <a:ext cx="2374508" cy="911200"/>
            </a:xfrm>
            <a:prstGeom prst="rect">
              <a:avLst/>
            </a:prstGeom>
            <a:noFill/>
            <a:ln w="9525">
              <a:noFill/>
              <a:miter lim="800000"/>
              <a:headEnd/>
              <a:tailEnd/>
            </a:ln>
          </p:spPr>
          <p:txBody>
            <a:bodyPr wrap="square" lIns="65965" tIns="32983" rIns="65965" bIns="32983">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382449" fontAlgn="auto">
                <a:spcBef>
                  <a:spcPts val="0"/>
                </a:spcBef>
                <a:spcAft>
                  <a:spcPts val="0"/>
                </a:spcAft>
                <a:defRPr/>
              </a:pPr>
              <a:r>
                <a:rPr lang="es-ES_tradnl" sz="1200" b="1" cap="all" dirty="0">
                  <a:ln w="11430"/>
                  <a:solidFill>
                    <a:schemeClr val="accent2">
                      <a:lumMod val="50000"/>
                    </a:schemeClr>
                  </a:solidFill>
                  <a:latin typeface="+mj-lt"/>
                  <a:ea typeface="BlairMdITC TT-Medium" charset="0"/>
                  <a:cs typeface="Arial" pitchFamily="34" charset="0"/>
                </a:rPr>
                <a:t>Instituto de  </a:t>
              </a:r>
              <a:r>
                <a:rPr lang="es-ES_tradnl" sz="1200" b="1" cap="all" dirty="0" err="1">
                  <a:ln w="11430"/>
                  <a:solidFill>
                    <a:schemeClr val="accent2">
                      <a:lumMod val="50000"/>
                    </a:schemeClr>
                  </a:solidFill>
                  <a:latin typeface="+mj-lt"/>
                  <a:ea typeface="BlairMdITC TT-Medium" charset="0"/>
                  <a:cs typeface="Arial" pitchFamily="34" charset="0"/>
                </a:rPr>
                <a:t>españa</a:t>
              </a:r>
              <a:endParaRPr lang="es-ES_tradnl" sz="1200" b="1" cap="all" dirty="0">
                <a:ln w="11430"/>
                <a:solidFill>
                  <a:schemeClr val="accent2">
                    <a:lumMod val="50000"/>
                  </a:schemeClr>
                </a:solidFill>
                <a:latin typeface="+mj-lt"/>
                <a:ea typeface="BlairMdITC TT-Medium" charset="0"/>
                <a:cs typeface="Arial" pitchFamily="34" charset="0"/>
              </a:endParaRPr>
            </a:p>
            <a:p>
              <a:pPr defTabSz="382449" fontAlgn="auto">
                <a:spcBef>
                  <a:spcPts val="0"/>
                </a:spcBef>
                <a:spcAft>
                  <a:spcPts val="0"/>
                </a:spcAft>
                <a:defRPr/>
              </a:pPr>
              <a:endParaRPr lang="es-ES_tradnl" sz="1200" b="1" cap="all" dirty="0">
                <a:ln w="11430"/>
                <a:solidFill>
                  <a:schemeClr val="accent2">
                    <a:lumMod val="50000"/>
                  </a:schemeClr>
                </a:solidFill>
                <a:latin typeface="+mj-lt"/>
                <a:ea typeface="BlairMdITC TT-Medium" charset="0"/>
                <a:cs typeface="Arial" pitchFamily="34" charset="0"/>
              </a:endParaRPr>
            </a:p>
            <a:p>
              <a:pPr algn="ctr" defTabSz="382449" fontAlgn="auto">
                <a:spcBef>
                  <a:spcPts val="0"/>
                </a:spcBef>
                <a:spcAft>
                  <a:spcPts val="0"/>
                </a:spcAft>
                <a:defRPr/>
              </a:pPr>
              <a:r>
                <a:rPr lang="es-ES_tradnl" sz="1200" b="1" cap="all" dirty="0">
                  <a:ln w="11430"/>
                  <a:solidFill>
                    <a:schemeClr val="accent2">
                      <a:lumMod val="50000"/>
                    </a:schemeClr>
                  </a:solidFill>
                  <a:latin typeface="+mj-lt"/>
                  <a:ea typeface="BlairMdITC TT-Medium" charset="0"/>
                  <a:cs typeface="Arial" pitchFamily="34" charset="0"/>
                </a:rPr>
                <a:t>Real academia nacional de farmacia</a:t>
              </a:r>
            </a:p>
            <a:p>
              <a:pPr defTabSz="382449" fontAlgn="auto">
                <a:spcBef>
                  <a:spcPts val="0"/>
                </a:spcBef>
                <a:spcAft>
                  <a:spcPts val="0"/>
                </a:spcAft>
                <a:defRPr/>
              </a:pPr>
              <a:endParaRPr lang="es-ES_tradnl" sz="1200" b="1" cap="all" dirty="0">
                <a:ln w="11430"/>
                <a:solidFill>
                  <a:schemeClr val="accent2">
                    <a:lumMod val="50000"/>
                  </a:schemeClr>
                </a:solidFill>
                <a:latin typeface="+mj-lt"/>
                <a:ea typeface="BlairMdITC TT-Medium" charset="0"/>
                <a:cs typeface="Arial" pitchFamily="34" charset="0"/>
              </a:endParaRPr>
            </a:p>
            <a:p>
              <a:pPr algn="ctr" defTabSz="382449" fontAlgn="auto">
                <a:spcBef>
                  <a:spcPts val="0"/>
                </a:spcBef>
                <a:spcAft>
                  <a:spcPts val="0"/>
                </a:spcAft>
                <a:defRPr/>
              </a:pPr>
              <a:r>
                <a:rPr lang="es-ES_tradnl" sz="1200" b="1" cap="all" dirty="0">
                  <a:ln w="11430"/>
                  <a:solidFill>
                    <a:schemeClr val="accent2">
                      <a:lumMod val="50000"/>
                    </a:schemeClr>
                  </a:solidFill>
                  <a:latin typeface="+mj-lt"/>
                  <a:ea typeface="BlairMdITC TT-Medium" charset="0"/>
                  <a:cs typeface="Arial" pitchFamily="34" charset="0"/>
                </a:rPr>
                <a:t>INTERNATIONAL SOCIETY FOR</a:t>
              </a:r>
            </a:p>
            <a:p>
              <a:pPr algn="ctr" defTabSz="382449" fontAlgn="auto">
                <a:spcBef>
                  <a:spcPts val="0"/>
                </a:spcBef>
                <a:spcAft>
                  <a:spcPts val="0"/>
                </a:spcAft>
                <a:defRPr/>
              </a:pPr>
              <a:r>
                <a:rPr lang="es-ES_tradnl" sz="1200" b="1" cap="all" dirty="0">
                  <a:ln w="11430"/>
                  <a:solidFill>
                    <a:schemeClr val="accent2">
                      <a:lumMod val="50000"/>
                    </a:schemeClr>
                  </a:solidFill>
                  <a:latin typeface="+mj-lt"/>
                  <a:ea typeface="BlairMdITC TT-Medium" charset="0"/>
                  <a:cs typeface="Arial" pitchFamily="34" charset="0"/>
                </a:rPr>
                <a:t>IMMUNONUTRITION</a:t>
              </a:r>
              <a:r>
                <a:rPr lang="es-ES_tradnl" sz="1000" b="1" dirty="0">
                  <a:ln w="11430"/>
                  <a:solidFill>
                    <a:schemeClr val="accent2">
                      <a:lumMod val="50000"/>
                    </a:schemeClr>
                  </a:solidFill>
                  <a:latin typeface="+mj-lt"/>
                  <a:ea typeface="BlairMdITC TT-Medium" charset="0"/>
                  <a:cs typeface="BlairMdITC TT-Medium" charset="0"/>
                </a:rPr>
                <a:t>                      </a:t>
              </a:r>
            </a:p>
          </p:txBody>
        </p:sp>
        <p:sp>
          <p:nvSpPr>
            <p:cNvPr id="10" name="Rectángulo 10"/>
            <p:cNvSpPr>
              <a:spLocks noChangeArrowheads="1"/>
            </p:cNvSpPr>
            <p:nvPr/>
          </p:nvSpPr>
          <p:spPr bwMode="auto">
            <a:xfrm>
              <a:off x="2812106" y="4116157"/>
              <a:ext cx="2456149" cy="466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9011" tIns="44504" rIns="89011" bIns="44504">
              <a:spAutoFit/>
            </a:bodyPr>
            <a:lstStyle/>
            <a:p>
              <a:pPr algn="ctr"/>
              <a:r>
                <a:rPr lang="es-ES_tradnl" sz="1050" b="1" dirty="0">
                  <a:solidFill>
                    <a:srgbClr val="FF0000"/>
                  </a:solidFill>
                  <a:latin typeface="Times New Roman" pitchFamily="18" charset="0"/>
                </a:rPr>
                <a:t>Dirección</a:t>
              </a:r>
            </a:p>
            <a:p>
              <a:pPr algn="ctr"/>
              <a:r>
                <a:rPr lang="es-ES_tradnl" sz="1050" b="1" dirty="0">
                  <a:latin typeface="Times New Roman" pitchFamily="18" charset="0"/>
                </a:rPr>
                <a:t>Ascensión Marcos Sánchez</a:t>
              </a:r>
            </a:p>
            <a:p>
              <a:pPr algn="ctr"/>
              <a:r>
                <a:rPr lang="es-ES_tradnl" sz="1050" b="1" dirty="0">
                  <a:latin typeface="Times New Roman" pitchFamily="18" charset="0"/>
                </a:rPr>
                <a:t>Francisco J. Sánchez Muniz</a:t>
              </a:r>
            </a:p>
          </p:txBody>
        </p:sp>
        <p:sp>
          <p:nvSpPr>
            <p:cNvPr id="11" name="Rectángulo 12"/>
            <p:cNvSpPr/>
            <p:nvPr/>
          </p:nvSpPr>
          <p:spPr>
            <a:xfrm>
              <a:off x="3049344" y="1547608"/>
              <a:ext cx="2218911" cy="260728"/>
            </a:xfrm>
            <a:prstGeom prst="rect">
              <a:avLst/>
            </a:prstGeom>
          </p:spPr>
          <p:txBody>
            <a:bodyPr wrap="square" lIns="89011" tIns="44504" rIns="89011" bIns="44504">
              <a:spAutoFit/>
            </a:bodyPr>
            <a:lstStyle/>
            <a:p>
              <a:pPr algn="ctr" defTabSz="382449" fontAlgn="auto">
                <a:spcBef>
                  <a:spcPts val="0"/>
                </a:spcBef>
                <a:spcAft>
                  <a:spcPts val="0"/>
                </a:spcAft>
                <a:defRPr/>
              </a:pPr>
              <a:r>
                <a:rPr lang="es-ES_tradnl" sz="1600" cap="all" dirty="0">
                  <a:ln w="11430"/>
                  <a:solidFill>
                    <a:srgbClr val="FF0000"/>
                  </a:solidFill>
                  <a:effectLst>
                    <a:outerShdw blurRad="80000" dist="40000" dir="5040000" algn="tl">
                      <a:srgbClr val="000000">
                        <a:alpha val="30000"/>
                      </a:srgbClr>
                    </a:outerShdw>
                  </a:effectLst>
                  <a:latin typeface="+mn-lt"/>
                  <a:ea typeface="BlairMdITC TT-Medium" charset="0"/>
                  <a:cs typeface="Calibri"/>
                </a:rPr>
                <a:t>II CURSO AVANZADO SOBRE</a:t>
              </a:r>
              <a:endParaRPr lang="es-ES_tradnl" sz="1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BlairMdITC TT-Medium" charset="0"/>
                <a:cs typeface="BlairMdITC TT-Medium" charset="0"/>
              </a:endParaRPr>
            </a:p>
          </p:txBody>
        </p:sp>
        <p:sp>
          <p:nvSpPr>
            <p:cNvPr id="12" name="Rectángulo 13"/>
            <p:cNvSpPr/>
            <p:nvPr/>
          </p:nvSpPr>
          <p:spPr>
            <a:xfrm>
              <a:off x="2972502" y="1845735"/>
              <a:ext cx="2356167" cy="360307"/>
            </a:xfrm>
            <a:prstGeom prst="rect">
              <a:avLst/>
            </a:prstGeom>
          </p:spPr>
          <p:txBody>
            <a:bodyPr wrap="square" lIns="89011" tIns="44504" rIns="89011" bIns="44504">
              <a:spAutoFit/>
            </a:bodyPr>
            <a:lstStyle/>
            <a:p>
              <a:pPr algn="ctr" defTabSz="382449" fontAlgn="auto">
                <a:spcBef>
                  <a:spcPts val="0"/>
                </a:spcBef>
                <a:spcAft>
                  <a:spcPts val="0"/>
                </a:spcAft>
                <a:defRPr/>
              </a:pPr>
              <a:r>
                <a:rPr lang="es-ES_tradnl" sz="2300" b="1" dirty="0">
                  <a:ln w="1905"/>
                  <a:solidFill>
                    <a:srgbClr val="FF0000"/>
                  </a:solidFill>
                  <a:effectLst>
                    <a:innerShdw blurRad="69850" dist="43180" dir="5400000">
                      <a:srgbClr val="000000">
                        <a:alpha val="65000"/>
                      </a:srgbClr>
                    </a:innerShdw>
                  </a:effectLst>
                  <a:latin typeface="+mn-lt"/>
                  <a:ea typeface="BlairMdITC TT-Medium" charset="0"/>
                  <a:cs typeface="BlairMdITC TT-Medium" charset="0"/>
                </a:rPr>
                <a:t>INMUNONUTRICIÓN</a:t>
              </a:r>
              <a:r>
                <a:rPr lang="es-ES_tradnl" sz="2300" dirty="0">
                  <a:ln w="1905"/>
                  <a:effectLst>
                    <a:innerShdw blurRad="69850" dist="43180" dir="5400000">
                      <a:srgbClr val="000000">
                        <a:alpha val="65000"/>
                      </a:srgbClr>
                    </a:innerShdw>
                  </a:effectLst>
                  <a:latin typeface="+mn-lt"/>
                  <a:ea typeface="+mn-ea"/>
                </a:rPr>
                <a:t>         </a:t>
              </a:r>
            </a:p>
          </p:txBody>
        </p:sp>
        <p:sp>
          <p:nvSpPr>
            <p:cNvPr id="13" name="Rectángulo 14"/>
            <p:cNvSpPr>
              <a:spLocks noChangeArrowheads="1"/>
            </p:cNvSpPr>
            <p:nvPr/>
          </p:nvSpPr>
          <p:spPr bwMode="auto">
            <a:xfrm>
              <a:off x="3001213" y="4946639"/>
              <a:ext cx="1964970" cy="4643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9011" tIns="44504" rIns="89011" bIns="44504">
              <a:spAutoFit/>
            </a:bodyPr>
            <a:lstStyle/>
            <a:p>
              <a:pPr algn="just">
                <a:spcAft>
                  <a:spcPts val="200"/>
                </a:spcAft>
              </a:pPr>
              <a:r>
                <a:rPr lang="es-ES_tradnl" sz="900" dirty="0">
                  <a:latin typeface="Times New Roman" pitchFamily="18" charset="0"/>
                </a:rPr>
                <a:t>1 Créditos ECTS solicitado a:</a:t>
              </a:r>
            </a:p>
            <a:p>
              <a:pPr algn="just">
                <a:spcAft>
                  <a:spcPts val="200"/>
                </a:spcAft>
              </a:pPr>
              <a:r>
                <a:rPr lang="es-ES_tradnl" sz="900" dirty="0">
                  <a:latin typeface="Times New Roman" pitchFamily="18" charset="0"/>
                </a:rPr>
                <a:t>Universidad Complutense de Madrid, </a:t>
              </a:r>
            </a:p>
            <a:p>
              <a:pPr algn="just">
                <a:spcAft>
                  <a:spcPts val="200"/>
                </a:spcAft>
              </a:pPr>
              <a:r>
                <a:rPr lang="es-ES_tradnl" sz="900" dirty="0">
                  <a:latin typeface="Times New Roman" pitchFamily="18" charset="0"/>
                </a:rPr>
                <a:t>Universidad de Alcalá</a:t>
              </a:r>
            </a:p>
          </p:txBody>
        </p:sp>
        <p:pic>
          <p:nvPicPr>
            <p:cNvPr id="14" name="Imagen 13"/>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64211" y="128580"/>
              <a:ext cx="518001" cy="780647"/>
            </a:xfrm>
            <a:prstGeom prst="rect">
              <a:avLst/>
            </a:prstGeom>
            <a:noFill/>
          </p:spPr>
        </p:pic>
        <p:pic>
          <p:nvPicPr>
            <p:cNvPr id="15" name="Imagen 14"/>
            <p:cNvPicPr>
              <a:picLocks noChangeAspect="1"/>
            </p:cNvPicPr>
            <p:nvPr/>
          </p:nvPicPr>
          <p:blipFill>
            <a:blip r:embed="rId9"/>
            <a:stretch>
              <a:fillRect/>
            </a:stretch>
          </p:blipFill>
          <p:spPr>
            <a:xfrm>
              <a:off x="3274575" y="2474453"/>
              <a:ext cx="1628496" cy="1544263"/>
            </a:xfrm>
            <a:prstGeom prst="rect">
              <a:avLst/>
            </a:prstGeom>
          </p:spPr>
        </p:pic>
        <p:pic>
          <p:nvPicPr>
            <p:cNvPr id="16" name="Imagen 15"/>
            <p:cNvPicPr>
              <a:picLocks noChangeAspect="1"/>
            </p:cNvPicPr>
            <p:nvPr/>
          </p:nvPicPr>
          <p:blipFill>
            <a:blip r:embed="rId10"/>
            <a:stretch>
              <a:fillRect/>
            </a:stretch>
          </p:blipFill>
          <p:spPr>
            <a:xfrm>
              <a:off x="974880" y="4865928"/>
              <a:ext cx="632803" cy="251157"/>
            </a:xfrm>
            <a:prstGeom prst="rect">
              <a:avLst/>
            </a:prstGeom>
          </p:spPr>
        </p:pic>
        <p:sp>
          <p:nvSpPr>
            <p:cNvPr id="17" name="Rectangle 5"/>
            <p:cNvSpPr>
              <a:spLocks noChangeArrowheads="1"/>
            </p:cNvSpPr>
            <p:nvPr/>
          </p:nvSpPr>
          <p:spPr bwMode="auto">
            <a:xfrm>
              <a:off x="139788" y="1054815"/>
              <a:ext cx="2409813" cy="2453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9" tIns="45715" rIns="91429" bIns="45715" anchor="ctr">
              <a:spAutoFit/>
            </a:bodyPr>
            <a:lstStyle/>
            <a:p>
              <a:pPr algn="just">
                <a:spcAft>
                  <a:spcPts val="0"/>
                </a:spcAft>
              </a:pPr>
              <a:r>
                <a:rPr lang="es-ES" sz="1050" b="1" dirty="0">
                  <a:solidFill>
                    <a:srgbClr val="000000"/>
                  </a:solidFill>
                  <a:latin typeface="+mj-lt"/>
                  <a:ea typeface="MS PGothic"/>
                  <a:cs typeface="Times New Roman"/>
                </a:rPr>
                <a:t>La Inmunonutrición </a:t>
              </a:r>
              <a:r>
                <a:rPr lang="es-ES" sz="1050" dirty="0">
                  <a:solidFill>
                    <a:srgbClr val="000000"/>
                  </a:solidFill>
                  <a:latin typeface="+mj-lt"/>
                  <a:ea typeface="MS PGothic"/>
                  <a:cs typeface="Times New Roman"/>
                </a:rPr>
                <a:t>es un área de conocimiento emergente y transversal que estudia la interacción entre la nutrición y la inmunidad. </a:t>
              </a:r>
              <a:endParaRPr lang="es-ES" sz="1050" dirty="0">
                <a:solidFill>
                  <a:srgbClr val="000000"/>
                </a:solidFill>
                <a:latin typeface="+mj-lt"/>
                <a:ea typeface="Times New Roman"/>
                <a:cs typeface="Times New Roman"/>
              </a:endParaRPr>
            </a:p>
            <a:p>
              <a:pPr algn="just">
                <a:spcAft>
                  <a:spcPts val="0"/>
                </a:spcAft>
              </a:pPr>
              <a:r>
                <a:rPr lang="es-ES" sz="1050" dirty="0">
                  <a:solidFill>
                    <a:srgbClr val="000000"/>
                  </a:solidFill>
                  <a:latin typeface="+mj-lt"/>
                  <a:ea typeface="MS PGothic"/>
                  <a:cs typeface="Times New Roman"/>
                </a:rPr>
                <a:t>Con el fin de mantener un buen estado de salud, el cuerpo humano desarrolla una serie de complejos sistemas de defensa naturales para protegerse de patógenos y factores ambientales nocivos. Situaciones de malnutrición, bien por exceso o por defecto, ocasionan alteraciones importantes del sistema inmunitario, sin olvidar el impacto que originan los determinantes del estilo de vida (dieta, actividad física, balance neuroendocrino, estrés) que influyen sobre la interacción nutrición-inmunidad. </a:t>
              </a:r>
              <a:r>
                <a:rPr lang="es-ES" sz="1050" b="1" dirty="0">
                  <a:solidFill>
                    <a:srgbClr val="000000"/>
                  </a:solidFill>
                  <a:latin typeface="+mj-lt"/>
                  <a:ea typeface="MS PGothic"/>
                  <a:cs typeface="Times New Roman"/>
                </a:rPr>
                <a:t>Este segundo Curso Avanzado sobre Inmunonutrición </a:t>
              </a:r>
              <a:r>
                <a:rPr lang="es-ES" sz="1050" dirty="0">
                  <a:solidFill>
                    <a:srgbClr val="000000"/>
                  </a:solidFill>
                  <a:latin typeface="+mj-lt"/>
                  <a:ea typeface="MS PGothic"/>
                  <a:cs typeface="Times New Roman"/>
                </a:rPr>
                <a:t>pretende profundizar en el conocimiento de esta ciencia nueva y de los mecanismos de la interacción entre la nutrición y la inmunidad en la preservación de la salud y la prevención y el desarrollo de muchas patologías.</a:t>
              </a:r>
              <a:endParaRPr lang="es-ES" sz="1050" dirty="0">
                <a:latin typeface="+mj-lt"/>
                <a:ea typeface="Times New Roman"/>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89339" y="1548393"/>
            <a:ext cx="6749968" cy="6914463"/>
            <a:chOff x="66402" y="134666"/>
            <a:chExt cx="4921443" cy="5213416"/>
          </a:xfrm>
        </p:grpSpPr>
        <p:sp>
          <p:nvSpPr>
            <p:cNvPr id="3" name="Rectangle 11"/>
            <p:cNvSpPr>
              <a:spLocks noChangeArrowheads="1"/>
            </p:cNvSpPr>
            <p:nvPr/>
          </p:nvSpPr>
          <p:spPr bwMode="auto">
            <a:xfrm>
              <a:off x="67241" y="134666"/>
              <a:ext cx="2384755" cy="1409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29" tIns="45715" rIns="91429" bIns="45715" numCol="1" anchor="ctr" anchorCtr="0" compatLnSpc="1">
              <a:prstTxWarp prst="textNoShape">
                <a:avLst/>
              </a:prstTxWarp>
              <a:spAutoFit/>
            </a:bodyPr>
            <a:lstStyle/>
            <a:p>
              <a:pPr defTabSz="914292"/>
              <a:r>
                <a:rPr lang="es-ES" altLang="es-ES" sz="1050" b="1" dirty="0">
                  <a:solidFill>
                    <a:srgbClr val="FF0000"/>
                  </a:solidFill>
                  <a:latin typeface="+mn-lt"/>
                  <a:ea typeface="Times New Roman" pitchFamily="18" charset="0"/>
                  <a:cs typeface="Arial" pitchFamily="34" charset="0"/>
                </a:rPr>
                <a:t>4 de junio de 2018 (Lunes)</a:t>
              </a:r>
              <a:endParaRPr lang="es-ES" altLang="es-ES" sz="1050" dirty="0">
                <a:latin typeface="+mn-lt"/>
                <a:cs typeface="Arial" pitchFamily="34" charset="0"/>
              </a:endParaRPr>
            </a:p>
            <a:p>
              <a:pPr defTabSz="914292" eaLnBrk="0" hangingPunct="0"/>
              <a:r>
                <a:rPr lang="es-ES" altLang="es-ES" sz="1050" b="1" dirty="0">
                  <a:solidFill>
                    <a:srgbClr val="000000"/>
                  </a:solidFill>
                  <a:latin typeface="+mn-lt"/>
                  <a:ea typeface="Times New Roman" pitchFamily="18" charset="0"/>
                  <a:cs typeface="Arial" pitchFamily="34" charset="0"/>
                </a:rPr>
                <a:t>16,30. Recogida de Documentación y Firmas. </a:t>
              </a:r>
            </a:p>
            <a:p>
              <a:pPr defTabSz="914292" eaLnBrk="0" hangingPunct="0"/>
              <a:r>
                <a:rPr lang="es-ES" altLang="es-ES" sz="1050" b="1" dirty="0">
                  <a:solidFill>
                    <a:srgbClr val="000000"/>
                  </a:solidFill>
                  <a:latin typeface="+mn-lt"/>
                  <a:ea typeface="Times New Roman" pitchFamily="18" charset="0"/>
                  <a:cs typeface="Arial" pitchFamily="34" charset="0"/>
                </a:rPr>
                <a:t>16,45. Presentación. </a:t>
              </a:r>
              <a:r>
                <a:rPr lang="es-ES" altLang="es-ES" sz="1050" i="1" dirty="0">
                  <a:solidFill>
                    <a:srgbClr val="000000"/>
                  </a:solidFill>
                  <a:latin typeface="+mn-lt"/>
                  <a:ea typeface="Times New Roman" pitchFamily="18" charset="0"/>
                  <a:cs typeface="Arial" pitchFamily="34" charset="0"/>
                </a:rPr>
                <a:t>Mariano Esteban Rodríguez. </a:t>
              </a:r>
              <a:endParaRPr lang="es-ES" altLang="es-ES" sz="1050" dirty="0">
                <a:latin typeface="+mn-lt"/>
                <a:cs typeface="Arial" pitchFamily="34" charset="0"/>
              </a:endParaRPr>
            </a:p>
            <a:p>
              <a:pPr defTabSz="914292" eaLnBrk="0" hangingPunct="0"/>
              <a:r>
                <a:rPr lang="es-ES" altLang="es-ES" sz="1050" b="1" dirty="0">
                  <a:solidFill>
                    <a:srgbClr val="000000"/>
                  </a:solidFill>
                  <a:latin typeface="+mn-lt"/>
                  <a:ea typeface="Times New Roman" pitchFamily="18" charset="0"/>
                  <a:cs typeface="Arial" pitchFamily="34" charset="0"/>
                </a:rPr>
                <a:t>17,00-17,50. Sistema inmunitario de la mucosa intestinal. </a:t>
              </a:r>
              <a:r>
                <a:rPr lang="es-ES" altLang="es-ES" sz="1050" i="1" dirty="0">
                  <a:solidFill>
                    <a:srgbClr val="000000"/>
                  </a:solidFill>
                  <a:latin typeface="+mn-lt"/>
                  <a:ea typeface="Times New Roman" pitchFamily="18" charset="0"/>
                  <a:cs typeface="Arial" pitchFamily="34" charset="0"/>
                </a:rPr>
                <a:t>José Manuel Martín-Villa.</a:t>
              </a:r>
              <a:endParaRPr lang="es-ES" altLang="es-ES" sz="1050" dirty="0">
                <a:latin typeface="+mn-lt"/>
                <a:cs typeface="Arial" pitchFamily="34" charset="0"/>
              </a:endParaRPr>
            </a:p>
            <a:p>
              <a:pPr defTabSz="914292" eaLnBrk="0" hangingPunct="0"/>
              <a:r>
                <a:rPr lang="es-ES" altLang="es-ES" sz="1050" b="1" dirty="0">
                  <a:solidFill>
                    <a:srgbClr val="000000"/>
                  </a:solidFill>
                  <a:latin typeface="+mn-lt"/>
                  <a:ea typeface="Times New Roman" pitchFamily="18" charset="0"/>
                  <a:cs typeface="Arial" pitchFamily="34" charset="0"/>
                </a:rPr>
                <a:t>17,55-18,45. </a:t>
              </a:r>
              <a:r>
                <a:rPr lang="es-ES" altLang="es-ES" sz="1050" b="1" dirty="0">
                  <a:solidFill>
                    <a:srgbClr val="000000"/>
                  </a:solidFill>
                  <a:ea typeface="Times New Roman" pitchFamily="18" charset="0"/>
                  <a:cs typeface="Arial" pitchFamily="34" charset="0"/>
                </a:rPr>
                <a:t>Genética de la Obesidad y Nutrición personalizada. </a:t>
              </a:r>
              <a:r>
                <a:rPr lang="es-ES" altLang="es-ES" sz="1050" i="1" dirty="0">
                  <a:solidFill>
                    <a:srgbClr val="000000"/>
                  </a:solidFill>
                  <a:ea typeface="Times New Roman" pitchFamily="18" charset="0"/>
                  <a:cs typeface="Arial" pitchFamily="34" charset="0"/>
                </a:rPr>
                <a:t>Santiago Navas</a:t>
              </a:r>
              <a:r>
                <a:rPr lang="es-ES" altLang="es-ES" sz="1050" dirty="0">
                  <a:solidFill>
                    <a:srgbClr val="000000"/>
                  </a:solidFill>
                  <a:ea typeface="Times New Roman" pitchFamily="18" charset="0"/>
                  <a:cs typeface="Arial" pitchFamily="34" charset="0"/>
                </a:rPr>
                <a:t>.</a:t>
              </a:r>
              <a:endParaRPr lang="es-ES" altLang="es-ES" sz="1050" i="1" dirty="0">
                <a:solidFill>
                  <a:srgbClr val="000000"/>
                </a:solidFill>
                <a:latin typeface="+mn-lt"/>
                <a:ea typeface="Times New Roman" pitchFamily="18" charset="0"/>
                <a:cs typeface="Arial" pitchFamily="34" charset="0"/>
              </a:endParaRPr>
            </a:p>
            <a:p>
              <a:pPr lvl="0"/>
              <a:r>
                <a:rPr lang="es-ES" sz="1050" b="1" i="1" dirty="0">
                  <a:solidFill>
                    <a:prstClr val="black"/>
                  </a:solidFill>
                  <a:latin typeface="Calibri"/>
                </a:rPr>
                <a:t>Descanso.</a:t>
              </a:r>
              <a:r>
                <a:rPr lang="es-ES" sz="1050" b="1" dirty="0">
                  <a:solidFill>
                    <a:prstClr val="black"/>
                  </a:solidFill>
                  <a:latin typeface="Calibri"/>
                </a:rPr>
                <a:t> </a:t>
              </a:r>
            </a:p>
            <a:p>
              <a:pPr lvl="0"/>
              <a:r>
                <a:rPr lang="es-ES" altLang="es-ES" sz="1050" b="1" dirty="0">
                  <a:solidFill>
                    <a:srgbClr val="000000"/>
                  </a:solidFill>
                  <a:latin typeface="+mn-lt"/>
                  <a:ea typeface="Times New Roman" pitchFamily="18" charset="0"/>
                  <a:cs typeface="Arial" pitchFamily="34" charset="0"/>
                </a:rPr>
                <a:t>19,00-19,50. </a:t>
              </a:r>
              <a:r>
                <a:rPr lang="es-ES" altLang="es-ES" sz="1050" b="1" dirty="0">
                  <a:solidFill>
                    <a:srgbClr val="000000"/>
                  </a:solidFill>
                  <a:ea typeface="Times New Roman" pitchFamily="18" charset="0"/>
                  <a:cs typeface="Arial" pitchFamily="34" charset="0"/>
                </a:rPr>
                <a:t>Fibra y Salud. </a:t>
              </a:r>
              <a:r>
                <a:rPr lang="es-ES" altLang="es-ES" sz="1050" i="1" dirty="0">
                  <a:solidFill>
                    <a:srgbClr val="000000"/>
                  </a:solidFill>
                  <a:ea typeface="Times New Roman" pitchFamily="18" charset="0"/>
                  <a:cs typeface="Arial" pitchFamily="34" charset="0"/>
                </a:rPr>
                <a:t>Baltasar </a:t>
              </a:r>
              <a:r>
                <a:rPr lang="es-ES" altLang="es-ES" sz="1050" i="1" dirty="0" err="1">
                  <a:solidFill>
                    <a:srgbClr val="000000"/>
                  </a:solidFill>
                  <a:ea typeface="Times New Roman" pitchFamily="18" charset="0"/>
                  <a:cs typeface="Arial" pitchFamily="34" charset="0"/>
                </a:rPr>
                <a:t>Ruiz-Roso</a:t>
              </a:r>
              <a:r>
                <a:rPr lang="es-ES" altLang="es-ES" sz="1050" i="1" dirty="0">
                  <a:solidFill>
                    <a:srgbClr val="000000"/>
                  </a:solidFill>
                  <a:ea typeface="Times New Roman" pitchFamily="18" charset="0"/>
                  <a:cs typeface="Arial" pitchFamily="34" charset="0"/>
                </a:rPr>
                <a:t>.</a:t>
              </a:r>
              <a:endParaRPr lang="es-ES" altLang="es-ES" sz="1050" b="1" dirty="0">
                <a:solidFill>
                  <a:srgbClr val="000000"/>
                </a:solidFill>
                <a:latin typeface="+mn-lt"/>
                <a:ea typeface="Times New Roman" pitchFamily="18" charset="0"/>
                <a:cs typeface="Arial" pitchFamily="34" charset="0"/>
              </a:endParaRPr>
            </a:p>
            <a:p>
              <a:pPr defTabSz="914292" eaLnBrk="0" hangingPunct="0"/>
              <a:r>
                <a:rPr lang="es-ES" altLang="es-ES" sz="1050" b="1" dirty="0">
                  <a:solidFill>
                    <a:srgbClr val="000000"/>
                  </a:solidFill>
                  <a:latin typeface="+mn-lt"/>
                  <a:ea typeface="Times New Roman" pitchFamily="18" charset="0"/>
                  <a:cs typeface="Arial" pitchFamily="34" charset="0"/>
                </a:rPr>
                <a:t>19,55-20,45</a:t>
              </a:r>
              <a:r>
                <a:rPr lang="es-ES" altLang="es-ES" sz="1050" b="1" dirty="0">
                  <a:solidFill>
                    <a:srgbClr val="000000"/>
                  </a:solidFill>
                  <a:ea typeface="Times New Roman" pitchFamily="18" charset="0"/>
                  <a:cs typeface="Arial" pitchFamily="34" charset="0"/>
                </a:rPr>
                <a:t>. Papel de los prebióticos en la salud. </a:t>
              </a:r>
              <a:r>
                <a:rPr lang="es-ES" altLang="es-ES" sz="1050" i="1" dirty="0">
                  <a:solidFill>
                    <a:srgbClr val="000000"/>
                  </a:solidFill>
                  <a:ea typeface="Times New Roman" pitchFamily="18" charset="0"/>
                  <a:cs typeface="Arial" pitchFamily="34" charset="0"/>
                </a:rPr>
                <a:t>Pilar Ruperez.</a:t>
              </a:r>
              <a:endParaRPr lang="es-ES" altLang="es-ES" sz="1050" i="1" dirty="0">
                <a:latin typeface="+mn-lt"/>
                <a:cs typeface="Arial" pitchFamily="34" charset="0"/>
              </a:endParaRPr>
            </a:p>
          </p:txBody>
        </p:sp>
        <p:sp>
          <p:nvSpPr>
            <p:cNvPr id="4" name="7 Rectángulo"/>
            <p:cNvSpPr/>
            <p:nvPr/>
          </p:nvSpPr>
          <p:spPr>
            <a:xfrm>
              <a:off x="67241" y="1656134"/>
              <a:ext cx="2384755" cy="1446540"/>
            </a:xfrm>
            <a:prstGeom prst="rect">
              <a:avLst/>
            </a:prstGeom>
          </p:spPr>
          <p:txBody>
            <a:bodyPr wrap="square" lIns="91429" tIns="45715" rIns="91429" bIns="45715">
              <a:spAutoFit/>
            </a:bodyPr>
            <a:lstStyle/>
            <a:p>
              <a:r>
                <a:rPr lang="es-ES" sz="1050" b="1" dirty="0">
                  <a:solidFill>
                    <a:srgbClr val="FF0000"/>
                  </a:solidFill>
                  <a:latin typeface="+mn-lt"/>
                </a:rPr>
                <a:t>5 de junio de 2018 (Martes)</a:t>
              </a:r>
              <a:endParaRPr lang="es-ES" sz="1050" dirty="0">
                <a:solidFill>
                  <a:srgbClr val="FF0000"/>
                </a:solidFill>
                <a:latin typeface="+mn-lt"/>
              </a:endParaRPr>
            </a:p>
            <a:p>
              <a:r>
                <a:rPr lang="es-ES" sz="1050" b="1" dirty="0">
                  <a:latin typeface="+mn-lt"/>
                </a:rPr>
                <a:t>17,00-17,50. Inmunonutrición como una materia interdisciplinar. </a:t>
              </a:r>
              <a:r>
                <a:rPr lang="es-ES" sz="1050" i="1" dirty="0">
                  <a:latin typeface="+mn-lt"/>
                </a:rPr>
                <a:t>Ascensión Marcos</a:t>
              </a:r>
              <a:r>
                <a:rPr lang="es-ES" sz="1050" b="1" dirty="0">
                  <a:latin typeface="+mn-lt"/>
                </a:rPr>
                <a:t>. </a:t>
              </a:r>
              <a:endParaRPr lang="es-ES" sz="1050" i="1" dirty="0">
                <a:latin typeface="+mn-lt"/>
              </a:endParaRPr>
            </a:p>
            <a:p>
              <a:r>
                <a:rPr lang="es-ES" sz="1050" b="1" dirty="0">
                  <a:latin typeface="+mn-lt"/>
                </a:rPr>
                <a:t>17,55-18,45. Métodos y técnicas de laboratorio aplicadas en el estudio de la Inmunonutrición</a:t>
              </a:r>
              <a:r>
                <a:rPr lang="es-ES" sz="1050" b="1" i="1" dirty="0">
                  <a:latin typeface="+mn-lt"/>
                </a:rPr>
                <a:t>. </a:t>
              </a:r>
              <a:r>
                <a:rPr lang="es-ES" sz="1050" i="1" dirty="0">
                  <a:latin typeface="+mn-lt"/>
                </a:rPr>
                <a:t>Ligia Esperanza Díaz</a:t>
              </a:r>
            </a:p>
            <a:p>
              <a:r>
                <a:rPr lang="es-ES" sz="1050" b="1" i="1" dirty="0">
                  <a:latin typeface="+mn-lt"/>
                </a:rPr>
                <a:t>Descanso</a:t>
              </a:r>
            </a:p>
            <a:p>
              <a:r>
                <a:rPr lang="es-ES" sz="1050" b="1" dirty="0">
                  <a:latin typeface="+mn-lt"/>
                </a:rPr>
                <a:t>19,00-19,50. Situación nutricional en los trastornos alimentarios. </a:t>
              </a:r>
              <a:r>
                <a:rPr lang="es-ES" sz="1050" i="1" dirty="0">
                  <a:latin typeface="+mn-lt"/>
                </a:rPr>
                <a:t>Esther Nova</a:t>
              </a:r>
              <a:r>
                <a:rPr lang="es-ES" sz="1050" b="1" dirty="0">
                  <a:latin typeface="+mn-lt"/>
                </a:rPr>
                <a:t>. </a:t>
              </a:r>
              <a:endParaRPr lang="es-ES" sz="1050" i="1" dirty="0">
                <a:latin typeface="+mn-lt"/>
              </a:endParaRPr>
            </a:p>
            <a:p>
              <a:r>
                <a:rPr lang="es-ES" sz="1050" b="1" dirty="0">
                  <a:latin typeface="+mn-lt"/>
                </a:rPr>
                <a:t>19,55-20,45. Obesidad, actividad física y sistema inmune. </a:t>
              </a:r>
              <a:r>
                <a:rPr lang="es-ES" sz="1050" i="1" dirty="0">
                  <a:latin typeface="+mn-lt"/>
                </a:rPr>
                <a:t>Sonia Gómez-Martínez</a:t>
              </a:r>
              <a:r>
                <a:rPr lang="es-ES" sz="1050" b="1" dirty="0">
                  <a:latin typeface="+mn-lt"/>
                </a:rPr>
                <a:t>. </a:t>
              </a:r>
              <a:endParaRPr lang="es-ES" sz="1050" i="1" dirty="0">
                <a:latin typeface="+mn-lt"/>
              </a:endParaRPr>
            </a:p>
          </p:txBody>
        </p:sp>
        <p:sp>
          <p:nvSpPr>
            <p:cNvPr id="5" name="4 Rectángulo"/>
            <p:cNvSpPr/>
            <p:nvPr/>
          </p:nvSpPr>
          <p:spPr>
            <a:xfrm>
              <a:off x="66402" y="3195995"/>
              <a:ext cx="2385594" cy="1409755"/>
            </a:xfrm>
            <a:prstGeom prst="rect">
              <a:avLst/>
            </a:prstGeom>
          </p:spPr>
          <p:txBody>
            <a:bodyPr wrap="square" lIns="91429" tIns="45715" rIns="91429" bIns="45715">
              <a:spAutoFit/>
            </a:bodyPr>
            <a:lstStyle/>
            <a:p>
              <a:pPr defTabSz="914292"/>
              <a:r>
                <a:rPr lang="es-ES" altLang="es-ES" sz="1050" b="1" dirty="0">
                  <a:solidFill>
                    <a:srgbClr val="FF0000"/>
                  </a:solidFill>
                  <a:ea typeface="Times New Roman" pitchFamily="18" charset="0"/>
                  <a:cs typeface="Arial" pitchFamily="34" charset="0"/>
                </a:rPr>
                <a:t>6</a:t>
              </a:r>
              <a:r>
                <a:rPr lang="es-ES" altLang="es-ES" sz="1050" b="1" dirty="0">
                  <a:solidFill>
                    <a:srgbClr val="FF0000"/>
                  </a:solidFill>
                  <a:latin typeface="+mn-lt"/>
                  <a:ea typeface="Times New Roman" pitchFamily="18" charset="0"/>
                  <a:cs typeface="Arial" pitchFamily="34" charset="0"/>
                </a:rPr>
                <a:t> de junio de 2018 (Miércoles)</a:t>
              </a:r>
              <a:endParaRPr lang="es-ES" altLang="es-ES" sz="1050" dirty="0">
                <a:latin typeface="+mn-lt"/>
              </a:endParaRPr>
            </a:p>
            <a:p>
              <a:pPr defTabSz="914292" eaLnBrk="0" hangingPunct="0"/>
              <a:r>
                <a:rPr lang="es-ES" altLang="es-ES" sz="1050" b="1" dirty="0">
                  <a:solidFill>
                    <a:srgbClr val="000000"/>
                  </a:solidFill>
                  <a:latin typeface="+mn-lt"/>
                  <a:ea typeface="Times New Roman" pitchFamily="18" charset="0"/>
                  <a:cs typeface="Arial" pitchFamily="34" charset="0"/>
                </a:rPr>
                <a:t>17,00-17,50. Papel del alimento infantil en el desarrollo del </a:t>
              </a:r>
              <a:r>
                <a:rPr lang="es-ES" altLang="es-ES" sz="1050" b="1">
                  <a:solidFill>
                    <a:srgbClr val="000000"/>
                  </a:solidFill>
                  <a:latin typeface="+mn-lt"/>
                  <a:ea typeface="Times New Roman" pitchFamily="18" charset="0"/>
                  <a:cs typeface="Arial" pitchFamily="34" charset="0"/>
                </a:rPr>
                <a:t>sistema inmune</a:t>
              </a:r>
              <a:r>
                <a:rPr lang="es-ES" altLang="es-ES" sz="1050" b="1" i="1">
                  <a:solidFill>
                    <a:srgbClr val="000000"/>
                  </a:solidFill>
                  <a:latin typeface="+mn-lt"/>
                  <a:ea typeface="Times New Roman" pitchFamily="18" charset="0"/>
                  <a:cs typeface="Arial" pitchFamily="34" charset="0"/>
                </a:rPr>
                <a:t>. </a:t>
              </a:r>
              <a:r>
                <a:rPr lang="es-ES" altLang="es-ES" sz="1050" i="1" dirty="0">
                  <a:solidFill>
                    <a:srgbClr val="000000"/>
                  </a:solidFill>
                  <a:latin typeface="+mn-lt"/>
                  <a:ea typeface="Times New Roman" pitchFamily="18" charset="0"/>
                  <a:cs typeface="Arial" pitchFamily="34" charset="0"/>
                </a:rPr>
                <a:t>Montserrat Rivero. </a:t>
              </a:r>
            </a:p>
            <a:p>
              <a:pPr defTabSz="914292" eaLnBrk="0" hangingPunct="0"/>
              <a:r>
                <a:rPr lang="es-ES" altLang="es-ES" sz="1050" b="1" dirty="0">
                  <a:solidFill>
                    <a:srgbClr val="000000"/>
                  </a:solidFill>
                  <a:latin typeface="+mn-lt"/>
                  <a:ea typeface="Times New Roman" pitchFamily="18" charset="0"/>
                  <a:cs typeface="Arial" pitchFamily="34" charset="0"/>
                </a:rPr>
                <a:t>18,00-18,45. Dieta Mediterránea e Inmunonutrición. </a:t>
              </a:r>
              <a:r>
                <a:rPr lang="es-ES" altLang="es-ES" sz="1050" i="1" dirty="0">
                  <a:solidFill>
                    <a:srgbClr val="000000"/>
                  </a:solidFill>
                  <a:latin typeface="+mn-lt"/>
                  <a:ea typeface="Times New Roman" pitchFamily="18" charset="0"/>
                  <a:cs typeface="Arial" pitchFamily="34" charset="0"/>
                </a:rPr>
                <a:t>Ramón Estruch.</a:t>
              </a:r>
            </a:p>
            <a:p>
              <a:pPr lvl="0"/>
              <a:r>
                <a:rPr lang="es-ES" sz="1050" b="1" i="1" dirty="0">
                  <a:solidFill>
                    <a:prstClr val="black"/>
                  </a:solidFill>
                  <a:latin typeface="Calibri"/>
                </a:rPr>
                <a:t>Descanso.</a:t>
              </a:r>
              <a:endParaRPr lang="es-ES" sz="1050" b="1" dirty="0">
                <a:solidFill>
                  <a:prstClr val="black"/>
                </a:solidFill>
                <a:latin typeface="Calibri"/>
              </a:endParaRPr>
            </a:p>
            <a:p>
              <a:pPr defTabSz="914292" eaLnBrk="0" hangingPunct="0"/>
              <a:r>
                <a:rPr lang="es-ES" altLang="es-ES" sz="1050" b="1" dirty="0">
                  <a:solidFill>
                    <a:srgbClr val="000000"/>
                  </a:solidFill>
                  <a:latin typeface="+mn-lt"/>
                  <a:ea typeface="Times New Roman" pitchFamily="18" charset="0"/>
                  <a:cs typeface="Arial" pitchFamily="34" charset="0"/>
                </a:rPr>
                <a:t>19,00-19,50. Gestación, un periodo clave. </a:t>
              </a:r>
              <a:r>
                <a:rPr lang="es-ES" altLang="es-ES" sz="1050" i="1" dirty="0">
                  <a:solidFill>
                    <a:srgbClr val="000000"/>
                  </a:solidFill>
                  <a:latin typeface="+mn-lt"/>
                  <a:ea typeface="Times New Roman" pitchFamily="18" charset="0"/>
                  <a:cs typeface="Arial" pitchFamily="34" charset="0"/>
                </a:rPr>
                <a:t>Francisco J. Sánchez Muniz.</a:t>
              </a:r>
              <a:r>
                <a:rPr lang="es-ES" altLang="es-ES" sz="1050" b="1" dirty="0">
                  <a:solidFill>
                    <a:srgbClr val="000000"/>
                  </a:solidFill>
                  <a:latin typeface="+mn-lt"/>
                  <a:ea typeface="Times New Roman" pitchFamily="18" charset="0"/>
                  <a:cs typeface="Arial" pitchFamily="34" charset="0"/>
                </a:rPr>
                <a:t> </a:t>
              </a:r>
            </a:p>
            <a:p>
              <a:pPr defTabSz="914292" eaLnBrk="0" hangingPunct="0"/>
              <a:r>
                <a:rPr lang="es-ES" altLang="es-ES" sz="1050" b="1" dirty="0">
                  <a:solidFill>
                    <a:srgbClr val="000000"/>
                  </a:solidFill>
                  <a:latin typeface="+mn-lt"/>
                  <a:ea typeface="Times New Roman" pitchFamily="18" charset="0"/>
                  <a:cs typeface="Arial" pitchFamily="34" charset="0"/>
                </a:rPr>
                <a:t>19,55-20,45. Interacciones de alimentos y nutrientes sobre fármacos </a:t>
              </a:r>
              <a:r>
                <a:rPr lang="es-ES" altLang="es-ES" sz="1050" b="1" dirty="0" err="1">
                  <a:solidFill>
                    <a:srgbClr val="000000"/>
                  </a:solidFill>
                  <a:latin typeface="+mn-lt"/>
                  <a:ea typeface="Times New Roman" pitchFamily="18" charset="0"/>
                  <a:cs typeface="Arial" pitchFamily="34" charset="0"/>
                </a:rPr>
                <a:t>inmunomoduladores</a:t>
              </a:r>
              <a:r>
                <a:rPr lang="es-ES" altLang="es-ES" sz="1050" b="1" dirty="0">
                  <a:solidFill>
                    <a:srgbClr val="000000"/>
                  </a:solidFill>
                  <a:latin typeface="+mn-lt"/>
                  <a:ea typeface="Times New Roman" pitchFamily="18" charset="0"/>
                  <a:cs typeface="Arial" pitchFamily="34" charset="0"/>
                </a:rPr>
                <a:t>. </a:t>
              </a:r>
              <a:r>
                <a:rPr lang="es-ES" altLang="es-ES" sz="1050" i="1" dirty="0">
                  <a:solidFill>
                    <a:srgbClr val="000000"/>
                  </a:solidFill>
                  <a:latin typeface="+mn-lt"/>
                  <a:ea typeface="Times New Roman" pitchFamily="18" charset="0"/>
                  <a:cs typeface="Arial" pitchFamily="34" charset="0"/>
                </a:rPr>
                <a:t>Mariano </a:t>
              </a:r>
              <a:r>
                <a:rPr lang="es-ES" altLang="es-ES" sz="1050" i="1" dirty="0" err="1">
                  <a:solidFill>
                    <a:srgbClr val="000000"/>
                  </a:solidFill>
                  <a:latin typeface="+mn-lt"/>
                  <a:ea typeface="Times New Roman" pitchFamily="18" charset="0"/>
                  <a:cs typeface="Arial" pitchFamily="34" charset="0"/>
                </a:rPr>
                <a:t>Madurga</a:t>
              </a:r>
              <a:r>
                <a:rPr lang="es-ES" altLang="es-ES" sz="1050" i="1" dirty="0">
                  <a:solidFill>
                    <a:srgbClr val="000000"/>
                  </a:solidFill>
                  <a:latin typeface="+mn-lt"/>
                  <a:ea typeface="Times New Roman" pitchFamily="18" charset="0"/>
                  <a:cs typeface="Arial" pitchFamily="34" charset="0"/>
                </a:rPr>
                <a:t> Sanz</a:t>
              </a:r>
            </a:p>
          </p:txBody>
        </p:sp>
        <p:sp>
          <p:nvSpPr>
            <p:cNvPr id="6" name="8 Rectángulo"/>
            <p:cNvSpPr/>
            <p:nvPr/>
          </p:nvSpPr>
          <p:spPr>
            <a:xfrm>
              <a:off x="67241" y="4791146"/>
              <a:ext cx="4878675" cy="556936"/>
            </a:xfrm>
            <a:prstGeom prst="rect">
              <a:avLst/>
            </a:prstGeom>
          </p:spPr>
          <p:txBody>
            <a:bodyPr wrap="square" lIns="91429" tIns="45715" rIns="91429" bIns="45715">
              <a:spAutoFit/>
            </a:bodyPr>
            <a:lstStyle/>
            <a:p>
              <a:r>
                <a:rPr lang="es-ES" sz="1050" b="1" dirty="0">
                  <a:latin typeface="+mn-lt"/>
                </a:rPr>
                <a:t>Evaluación y acreditación: 		</a:t>
              </a:r>
            </a:p>
            <a:p>
              <a:pPr algn="just"/>
              <a:r>
                <a:rPr lang="es-ES" sz="1050" dirty="0">
                  <a:latin typeface="+mn-lt"/>
                </a:rPr>
                <a:t>Previa solicitud a la secretaría del curso y confirmación mediante una clave, la evaluación para obtener la acreditación docente se realizará on-line accediendo durante 60 minutos los días 14 y 15 de junio a un cuestionario que se habilitará para este fin y que deberá ser contestado por el alumno durante ese plazo de tiempo.</a:t>
              </a:r>
              <a:r>
                <a:rPr lang="es-ES" sz="1050" b="1" dirty="0">
                  <a:latin typeface="+mn-lt"/>
                </a:rPr>
                <a:t> </a:t>
              </a:r>
            </a:p>
          </p:txBody>
        </p:sp>
        <p:sp>
          <p:nvSpPr>
            <p:cNvPr id="7" name="Rectángulo 6"/>
            <p:cNvSpPr/>
            <p:nvPr/>
          </p:nvSpPr>
          <p:spPr>
            <a:xfrm>
              <a:off x="2770824" y="4366899"/>
              <a:ext cx="1275334" cy="191442"/>
            </a:xfrm>
            <a:prstGeom prst="rect">
              <a:avLst/>
            </a:prstGeom>
          </p:spPr>
          <p:txBody>
            <a:bodyPr wrap="none" lIns="91429" tIns="45715" rIns="91429" bIns="45715">
              <a:spAutoFit/>
            </a:bodyPr>
            <a:lstStyle/>
            <a:p>
              <a:r>
                <a:rPr lang="es-ES" sz="1050" b="1" dirty="0">
                  <a:latin typeface="+mn-lt"/>
                </a:rPr>
                <a:t>20.30. Entrega de Diplomas.</a:t>
              </a:r>
              <a:endParaRPr lang="es-ES" sz="1050" dirty="0">
                <a:latin typeface="+mn-lt"/>
              </a:endParaRPr>
            </a:p>
          </p:txBody>
        </p:sp>
        <p:pic>
          <p:nvPicPr>
            <p:cNvPr id="8" name="Imagen 7"/>
            <p:cNvPicPr>
              <a:picLocks noChangeAspect="1"/>
            </p:cNvPicPr>
            <p:nvPr/>
          </p:nvPicPr>
          <p:blipFill>
            <a:blip r:embed="rId2"/>
            <a:stretch>
              <a:fillRect/>
            </a:stretch>
          </p:blipFill>
          <p:spPr>
            <a:xfrm>
              <a:off x="3408491" y="1290293"/>
              <a:ext cx="704057" cy="721957"/>
            </a:xfrm>
            <a:prstGeom prst="rect">
              <a:avLst/>
            </a:prstGeom>
          </p:spPr>
        </p:pic>
        <p:sp>
          <p:nvSpPr>
            <p:cNvPr id="9" name="10 Rectángulo"/>
            <p:cNvSpPr/>
            <p:nvPr/>
          </p:nvSpPr>
          <p:spPr>
            <a:xfrm>
              <a:off x="2723601" y="188143"/>
              <a:ext cx="2264244" cy="1077208"/>
            </a:xfrm>
            <a:prstGeom prst="rect">
              <a:avLst/>
            </a:prstGeom>
          </p:spPr>
          <p:txBody>
            <a:bodyPr wrap="square" lIns="91429" tIns="45715" rIns="91429" bIns="45715">
              <a:spAutoFit/>
            </a:bodyPr>
            <a:lstStyle/>
            <a:p>
              <a:r>
                <a:rPr lang="es-ES" sz="1050" b="1" dirty="0">
                  <a:solidFill>
                    <a:srgbClr val="FF0000"/>
                  </a:solidFill>
                  <a:latin typeface="+mn-lt"/>
                </a:rPr>
                <a:t>7 de junio de 2018 (Jueves)</a:t>
              </a:r>
              <a:endParaRPr lang="es-ES" sz="1050" dirty="0">
                <a:solidFill>
                  <a:srgbClr val="FF0000"/>
                </a:solidFill>
                <a:latin typeface="+mn-lt"/>
              </a:endParaRPr>
            </a:p>
            <a:p>
              <a:r>
                <a:rPr lang="es-ES" sz="1050" b="1" dirty="0">
                  <a:latin typeface="+mn-lt"/>
                </a:rPr>
                <a:t>16,45-17,35. Alimentos funcionales: Alimentos que benefician la respuesta inmune. </a:t>
              </a:r>
              <a:r>
                <a:rPr lang="es-ES" sz="1050" i="1" dirty="0">
                  <a:latin typeface="+mn-lt"/>
                </a:rPr>
                <a:t>Francisco J Sánchez Muniz</a:t>
              </a:r>
            </a:p>
            <a:p>
              <a:r>
                <a:rPr lang="es-ES" sz="1050" b="1" dirty="0">
                  <a:latin typeface="+mn-lt"/>
                </a:rPr>
                <a:t>17,40-18,30. El </a:t>
              </a:r>
              <a:r>
                <a:rPr lang="es-ES" sz="1050" b="1" dirty="0" err="1">
                  <a:latin typeface="+mn-lt"/>
                </a:rPr>
                <a:t>microbioma</a:t>
              </a:r>
              <a:r>
                <a:rPr lang="es-ES" sz="1050" b="1" dirty="0">
                  <a:latin typeface="+mn-lt"/>
                </a:rPr>
                <a:t> humano: un catálogo de capacidades integrado en la fisiología del organismo. </a:t>
              </a:r>
              <a:r>
                <a:rPr lang="es-ES" sz="1050" i="1" dirty="0">
                  <a:latin typeface="+mn-lt"/>
                </a:rPr>
                <a:t>Cesar Nombela</a:t>
              </a:r>
            </a:p>
            <a:p>
              <a:r>
                <a:rPr lang="es-ES" sz="1050" b="1" i="1" dirty="0">
                  <a:latin typeface="+mn-lt"/>
                </a:rPr>
                <a:t>Discusión</a:t>
              </a:r>
            </a:p>
          </p:txBody>
        </p:sp>
        <p:sp>
          <p:nvSpPr>
            <p:cNvPr id="10" name="Rectángulo 2"/>
            <p:cNvSpPr/>
            <p:nvPr/>
          </p:nvSpPr>
          <p:spPr>
            <a:xfrm>
              <a:off x="2723601" y="2247710"/>
              <a:ext cx="2222316" cy="1775248"/>
            </a:xfrm>
            <a:prstGeom prst="rect">
              <a:avLst/>
            </a:prstGeom>
          </p:spPr>
          <p:txBody>
            <a:bodyPr wrap="square" lIns="91429" tIns="45715" rIns="91429" bIns="45715">
              <a:spAutoFit/>
            </a:bodyPr>
            <a:lstStyle/>
            <a:p>
              <a:r>
                <a:rPr lang="es-ES" sz="1050" b="1" dirty="0">
                  <a:latin typeface="+mn-lt"/>
                </a:rPr>
                <a:t>19,00-20,30. MESA REDONDA. </a:t>
              </a:r>
            </a:p>
            <a:p>
              <a:r>
                <a:rPr lang="es-ES" sz="1050" b="1" dirty="0">
                  <a:latin typeface="+mn-lt"/>
                </a:rPr>
                <a:t>PROBIÓTICOS Y PREBIÓTICOS. </a:t>
              </a:r>
            </a:p>
            <a:p>
              <a:r>
                <a:rPr lang="es-ES" sz="1050" b="1" dirty="0">
                  <a:latin typeface="+mn-lt"/>
                </a:rPr>
                <a:t>EVIDENCIA CIENTÍFICA.</a:t>
              </a:r>
            </a:p>
            <a:p>
              <a:r>
                <a:rPr lang="es-ES" sz="1050" b="1" dirty="0">
                  <a:latin typeface="+mn-lt"/>
                </a:rPr>
                <a:t>Colaboración con la Sociedad Española de Probióticos y Prebióticos (SEPyP).</a:t>
              </a:r>
            </a:p>
            <a:p>
              <a:pPr lvl="0"/>
              <a:r>
                <a:rPr lang="es-ES" sz="1050" b="1" dirty="0">
                  <a:latin typeface="+mn-lt"/>
                </a:rPr>
                <a:t>Presenta. </a:t>
              </a:r>
              <a:r>
                <a:rPr lang="es-ES" sz="1050" i="1" dirty="0">
                  <a:solidFill>
                    <a:prstClr val="black"/>
                  </a:solidFill>
                  <a:latin typeface="Calibri"/>
                </a:rPr>
                <a:t>Francisco J Sánchez Muniz</a:t>
              </a:r>
            </a:p>
            <a:p>
              <a:r>
                <a:rPr lang="es-ES" sz="1050" b="1" dirty="0">
                  <a:latin typeface="+mn-lt"/>
                </a:rPr>
                <a:t>Modera. </a:t>
              </a:r>
              <a:r>
                <a:rPr lang="es-ES" sz="1050" i="1" dirty="0">
                  <a:solidFill>
                    <a:prstClr val="black"/>
                  </a:solidFill>
                  <a:latin typeface="Calibri"/>
                </a:rPr>
                <a:t>Ascensión Marcos</a:t>
              </a:r>
              <a:endParaRPr lang="es-ES" sz="1050" b="1" dirty="0">
                <a:latin typeface="+mn-lt"/>
              </a:endParaRPr>
            </a:p>
            <a:p>
              <a:r>
                <a:rPr lang="es-ES" sz="1050" b="1" dirty="0">
                  <a:latin typeface="+mn-lt"/>
                </a:rPr>
                <a:t>19.10-19.30. Aplicaciones clínicas de los Probióticos. </a:t>
              </a:r>
              <a:r>
                <a:rPr lang="es-ES" sz="1050" i="1" dirty="0">
                  <a:latin typeface="+mn-lt"/>
                </a:rPr>
                <a:t>Guillermo Álvarez-Calatayud</a:t>
              </a:r>
            </a:p>
            <a:p>
              <a:r>
                <a:rPr lang="es-ES" sz="1050" b="1" dirty="0">
                  <a:latin typeface="+mn-lt"/>
                </a:rPr>
                <a:t>19,30-19,50. </a:t>
              </a:r>
              <a:r>
                <a:rPr lang="es-ES" sz="1050" b="1">
                  <a:latin typeface="+mn-lt"/>
                </a:rPr>
                <a:t>Los probióticos </a:t>
              </a:r>
              <a:r>
                <a:rPr lang="es-ES" sz="1050" b="1" dirty="0">
                  <a:latin typeface="+mn-lt"/>
                </a:rPr>
                <a:t>en el envejecimiento. </a:t>
              </a:r>
              <a:r>
                <a:rPr lang="es-ES" sz="1050" i="1" dirty="0">
                  <a:latin typeface="+mn-lt"/>
                </a:rPr>
                <a:t>Mónica de la Fuente</a:t>
              </a:r>
            </a:p>
            <a:p>
              <a:r>
                <a:rPr lang="es-ES" sz="1050" b="1" dirty="0">
                  <a:latin typeface="+mn-lt"/>
                </a:rPr>
                <a:t>19,50-20.10. Prebióticos y su impacto en la </a:t>
              </a:r>
              <a:r>
                <a:rPr lang="es-ES" sz="1050" b="1" dirty="0" err="1">
                  <a:latin typeface="+mn-lt"/>
                </a:rPr>
                <a:t>microbiota</a:t>
              </a:r>
              <a:r>
                <a:rPr lang="es-ES" sz="1050" b="1" dirty="0">
                  <a:latin typeface="+mn-lt"/>
                </a:rPr>
                <a:t> intestinal. </a:t>
              </a:r>
              <a:r>
                <a:rPr lang="es-ES" sz="1050" i="1" dirty="0">
                  <a:latin typeface="+mn-lt"/>
                </a:rPr>
                <a:t>Teresa Requena</a:t>
              </a:r>
              <a:r>
                <a:rPr lang="es-ES" sz="1050" b="1" dirty="0">
                  <a:latin typeface="+mn-lt"/>
                </a:rPr>
                <a:t>. </a:t>
              </a:r>
            </a:p>
            <a:p>
              <a:r>
                <a:rPr lang="es-ES" sz="1050" b="1" dirty="0">
                  <a:latin typeface="+mn-lt"/>
                </a:rPr>
                <a:t>20.10-20.30. Discusión</a:t>
              </a:r>
            </a:p>
          </p:txBody>
        </p:sp>
      </p:gr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568</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MS PGothic</vt:lpstr>
      <vt:lpstr>MS PGothic</vt:lpstr>
      <vt:lpstr>Arial</vt:lpstr>
      <vt:lpstr>BlairMdITC TT-Medium</vt:lpstr>
      <vt:lpstr>Calibri</vt:lpstr>
      <vt:lpstr>Times New Roman</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mac sonido</dc:creator>
  <cp:lastModifiedBy>Jordi Porta</cp:lastModifiedBy>
  <cp:revision>12</cp:revision>
  <cp:lastPrinted>2017-01-24T11:53:08Z</cp:lastPrinted>
  <dcterms:created xsi:type="dcterms:W3CDTF">2018-04-23T12:08:04Z</dcterms:created>
  <dcterms:modified xsi:type="dcterms:W3CDTF">2018-05-07T15:18:58Z</dcterms:modified>
</cp:coreProperties>
</file>